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44" autoAdjust="0"/>
    <p:restoredTop sz="94671" autoAdjust="0"/>
  </p:normalViewPr>
  <p:slideViewPr>
    <p:cSldViewPr>
      <p:cViewPr varScale="1">
        <p:scale>
          <a:sx n="104" d="100"/>
          <a:sy n="104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EA046-1E04-457D-A286-B49683F3D1FF}" type="datetimeFigureOut">
              <a:rPr lang="es-MX" smtClean="0"/>
              <a:pPr/>
              <a:t>29/10/2014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91F57-FD35-44EC-B726-2B5631FE280C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1695197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91F57-FD35-44EC-B726-2B5631FE280C}" type="slidenum">
              <a:rPr lang="es-MX" smtClean="0"/>
              <a:pPr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926115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91F57-FD35-44EC-B726-2B5631FE280C}" type="slidenum">
              <a:rPr lang="es-MX" smtClean="0"/>
              <a:pPr/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3755653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91F57-FD35-44EC-B726-2B5631FE280C}" type="slidenum">
              <a:rPr lang="es-MX" smtClean="0"/>
              <a:pPr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4231715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91F57-FD35-44EC-B726-2B5631FE280C}" type="slidenum">
              <a:rPr lang="es-MX" smtClean="0"/>
              <a:pPr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245237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91F57-FD35-44EC-B726-2B5631FE280C}" type="slidenum">
              <a:rPr lang="es-MX" smtClean="0"/>
              <a:pPr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2080290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91F57-FD35-44EC-B726-2B5631FE280C}" type="slidenum">
              <a:rPr lang="es-MX" smtClean="0"/>
              <a:pPr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744632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91F57-FD35-44EC-B726-2B5631FE280C}" type="slidenum">
              <a:rPr lang="es-MX" smtClean="0"/>
              <a:pPr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2962798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91F57-FD35-44EC-B726-2B5631FE280C}" type="slidenum">
              <a:rPr lang="es-MX" smtClean="0"/>
              <a:pPr/>
              <a:t>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366036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91F57-FD35-44EC-B726-2B5631FE280C}" type="slidenum">
              <a:rPr lang="es-MX" smtClean="0"/>
              <a:pPr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2495240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91F57-FD35-44EC-B726-2B5631FE280C}" type="slidenum">
              <a:rPr lang="es-MX" smtClean="0"/>
              <a:pPr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772214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B4FC-AAA8-4C3B-BBE4-1A7F11809897}" type="datetimeFigureOut">
              <a:rPr lang="es-MX" smtClean="0"/>
              <a:pPr/>
              <a:t>29/10/2014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276D1-6231-462C-B6BD-127ACF36155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2547725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B4FC-AAA8-4C3B-BBE4-1A7F11809897}" type="datetimeFigureOut">
              <a:rPr lang="es-MX" smtClean="0"/>
              <a:pPr/>
              <a:t>29/10/2014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276D1-6231-462C-B6BD-127ACF36155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3656434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B4FC-AAA8-4C3B-BBE4-1A7F11809897}" type="datetimeFigureOut">
              <a:rPr lang="es-MX" smtClean="0"/>
              <a:pPr/>
              <a:t>29/10/2014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276D1-6231-462C-B6BD-127ACF36155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739500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B4FC-AAA8-4C3B-BBE4-1A7F11809897}" type="datetimeFigureOut">
              <a:rPr lang="es-MX" smtClean="0"/>
              <a:pPr/>
              <a:t>29/10/2014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276D1-6231-462C-B6BD-127ACF36155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329693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B4FC-AAA8-4C3B-BBE4-1A7F11809897}" type="datetimeFigureOut">
              <a:rPr lang="es-MX" smtClean="0"/>
              <a:pPr/>
              <a:t>29/10/2014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276D1-6231-462C-B6BD-127ACF36155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4029380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B4FC-AAA8-4C3B-BBE4-1A7F11809897}" type="datetimeFigureOut">
              <a:rPr lang="es-MX" smtClean="0"/>
              <a:pPr/>
              <a:t>29/10/2014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276D1-6231-462C-B6BD-127ACF36155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1017282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B4FC-AAA8-4C3B-BBE4-1A7F11809897}" type="datetimeFigureOut">
              <a:rPr lang="es-MX" smtClean="0"/>
              <a:pPr/>
              <a:t>29/10/2014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276D1-6231-462C-B6BD-127ACF36155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2512271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B4FC-AAA8-4C3B-BBE4-1A7F11809897}" type="datetimeFigureOut">
              <a:rPr lang="es-MX" smtClean="0"/>
              <a:pPr/>
              <a:t>29/10/2014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276D1-6231-462C-B6BD-127ACF36155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678413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C:\Documents and Settings\JorgeOrantes\Mis documentos\Mis imágenes\logoconalep.jp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0432" y="188640"/>
            <a:ext cx="519053" cy="432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5 Imagen" descr="Escudo Gob Cruvas SVG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152127" cy="34417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6 Tabla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2635151360"/>
              </p:ext>
            </p:extLst>
          </p:nvPr>
        </p:nvGraphicFramePr>
        <p:xfrm>
          <a:off x="3419872" y="98635"/>
          <a:ext cx="4536504" cy="5241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36504"/>
              </a:tblGrid>
              <a:tr h="248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es-MX" sz="1000" b="1" i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CONALEP CHIAPAS</a:t>
                      </a:r>
                      <a:endParaRPr lang="es-MX" sz="1200" b="1" i="1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58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es-MX" sz="800" b="1" i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ORGANISMO PÚBLICO DESCENTRALIZADO DEL GOBIERNO DEL ESTADO DE CHIAPAS</a:t>
                      </a:r>
                      <a:endParaRPr lang="es-MX" sz="1200" b="1" i="1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es-MX" sz="1000" b="1" i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Plantel Huixtla-Belisario Domínguez  067</a:t>
                      </a:r>
                      <a:endParaRPr lang="es-MX" sz="1200" b="1" i="1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</a:endParaRPr>
                    </a:p>
                  </a:txBody>
                  <a:tcPr marL="44450" marR="4445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7 Imagen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979712" y="188640"/>
            <a:ext cx="905699" cy="27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9202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B4FC-AAA8-4C3B-BBE4-1A7F11809897}" type="datetimeFigureOut">
              <a:rPr lang="es-MX" smtClean="0"/>
              <a:pPr/>
              <a:t>29/10/2014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276D1-6231-462C-B6BD-127ACF36155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1765734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B4FC-AAA8-4C3B-BBE4-1A7F11809897}" type="datetimeFigureOut">
              <a:rPr lang="es-MX" smtClean="0"/>
              <a:pPr/>
              <a:t>29/10/2014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276D1-6231-462C-B6BD-127ACF36155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2357320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99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AB4FC-AAA8-4C3B-BBE4-1A7F11809897}" type="datetimeFigureOut">
              <a:rPr lang="es-MX" smtClean="0"/>
              <a:pPr/>
              <a:t>29/10/2014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276D1-6231-462C-B6BD-127ACF36155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3319212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IMG-20141029-WA0001.jpg"/>
          <p:cNvPicPr>
            <a:picLocks noChangeAspect="1"/>
          </p:cNvPicPr>
          <p:nvPr/>
        </p:nvPicPr>
        <p:blipFill>
          <a:blip r:embed="rId2"/>
          <a:srcRect l="8566" t="19223" b="29692"/>
          <a:stretch>
            <a:fillRect/>
          </a:stretch>
        </p:blipFill>
        <p:spPr>
          <a:xfrm>
            <a:off x="500034" y="714356"/>
            <a:ext cx="8055367" cy="600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9301" y="1034733"/>
            <a:ext cx="9009325" cy="107721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_tradnl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5.1</a:t>
            </a:r>
            <a:r>
              <a:rPr lang="es-ES_tradnl" sz="3200" b="1" kern="12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GESTIÓN FINANCIERA Y ADMINISTRATIVA DEL PLANTEL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1266804"/>
              </p:ext>
            </p:extLst>
          </p:nvPr>
        </p:nvGraphicFramePr>
        <p:xfrm>
          <a:off x="395536" y="4005064"/>
          <a:ext cx="8208912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0"/>
                <a:gridCol w="1584176"/>
                <a:gridCol w="1584176"/>
              </a:tblGrid>
              <a:tr h="370840">
                <a:tc>
                  <a:txBody>
                    <a:bodyPr/>
                    <a:lstStyle/>
                    <a:p>
                      <a:r>
                        <a:rPr lang="es-MX" b="1" dirty="0" smtClean="0"/>
                        <a:t>GASTOS</a:t>
                      </a:r>
                      <a:endParaRPr lang="es-MX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1-1314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2-1314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Gastos</a:t>
                      </a:r>
                      <a:r>
                        <a:rPr lang="es-MX" baseline="0" dirty="0" smtClean="0"/>
                        <a:t> de Materiales y Suministros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$26,606.74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$40,951.49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Gastos por Servicios</a:t>
                      </a:r>
                      <a:r>
                        <a:rPr lang="es-MX" baseline="0" dirty="0" smtClean="0"/>
                        <a:t> Generales</a:t>
                      </a:r>
                      <a:endParaRPr lang="es-MX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$277,866.09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$267,508.13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dirty="0" smtClean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$304,472.83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$308,459.62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8344309"/>
              </p:ext>
            </p:extLst>
          </p:nvPr>
        </p:nvGraphicFramePr>
        <p:xfrm>
          <a:off x="410394" y="2492896"/>
          <a:ext cx="8208912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0"/>
                <a:gridCol w="1584176"/>
                <a:gridCol w="1584176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es-MX" b="1" dirty="0" smtClean="0"/>
                        <a:t>Presupuesto</a:t>
                      </a:r>
                      <a:r>
                        <a:rPr lang="es-MX" b="1" baseline="0" dirty="0" smtClean="0"/>
                        <a:t> asignado</a:t>
                      </a:r>
                      <a:endParaRPr lang="es-MX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1-1314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2-1314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$304,472.83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$308,459.62</a:t>
                      </a:r>
                      <a:endParaRPr lang="es-MX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6157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6568" y="1772816"/>
            <a:ext cx="9009325" cy="28007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_tradnl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ANEXOS DE ACTIVIDADES</a:t>
            </a:r>
            <a:endParaRPr lang="es-ES_tradnl" sz="8800" b="1" kern="1200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27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935596" y="854714"/>
            <a:ext cx="7272808" cy="5148572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CuadroTexto 2"/>
          <p:cNvSpPr txBox="1"/>
          <p:nvPr/>
        </p:nvSpPr>
        <p:spPr>
          <a:xfrm>
            <a:off x="0" y="62373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INSTALACIÓN DEL COMITÉ DE VINCULACIÓN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xmlns="" val="130509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0" y="62373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CELEBRACIÓN DEL DÍA DEL MAESTRO</a:t>
            </a:r>
            <a:endParaRPr lang="es-MX" dirty="0"/>
          </a:p>
        </p:txBody>
      </p:sp>
      <p:sp>
        <p:nvSpPr>
          <p:cNvPr id="4" name="Rectángulo redondeado 3"/>
          <p:cNvSpPr/>
          <p:nvPr/>
        </p:nvSpPr>
        <p:spPr>
          <a:xfrm>
            <a:off x="539552" y="944724"/>
            <a:ext cx="8064896" cy="496855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73618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0" y="62373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ACTIVIDADES CULTURALES CON PARTICIPACIÓN DE ALUMNOS</a:t>
            </a:r>
            <a:endParaRPr lang="es-MX" dirty="0"/>
          </a:p>
        </p:txBody>
      </p:sp>
      <p:sp>
        <p:nvSpPr>
          <p:cNvPr id="2" name="Recortar rectángulo de esquina diagonal 1"/>
          <p:cNvSpPr/>
          <p:nvPr/>
        </p:nvSpPr>
        <p:spPr>
          <a:xfrm>
            <a:off x="503548" y="1124744"/>
            <a:ext cx="8136904" cy="4824536"/>
          </a:xfrm>
          <a:prstGeom prst="snip2Diag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197178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0" y="62373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CEREMONIA DE BIENVENIDA A ALUMNOS DE NUEVO INGRESO</a:t>
            </a:r>
            <a:endParaRPr lang="es-MX" dirty="0"/>
          </a:p>
        </p:txBody>
      </p:sp>
      <p:sp>
        <p:nvSpPr>
          <p:cNvPr id="4" name="Placa 3"/>
          <p:cNvSpPr/>
          <p:nvPr/>
        </p:nvSpPr>
        <p:spPr>
          <a:xfrm>
            <a:off x="323528" y="1052736"/>
            <a:ext cx="8496944" cy="4752528"/>
          </a:xfrm>
          <a:prstGeom prst="plaqu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110106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0" y="62373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PARTICIPACIÓN DE ALUMNOS DE PTB- ASISTENTE DIRECTIVO EN EL MARATÓN CONTABLE</a:t>
            </a:r>
            <a:endParaRPr lang="es-MX" dirty="0"/>
          </a:p>
        </p:txBody>
      </p:sp>
      <p:sp>
        <p:nvSpPr>
          <p:cNvPr id="2" name="Lágrima 1"/>
          <p:cNvSpPr/>
          <p:nvPr/>
        </p:nvSpPr>
        <p:spPr>
          <a:xfrm>
            <a:off x="1043608" y="713021"/>
            <a:ext cx="6768752" cy="5431958"/>
          </a:xfrm>
          <a:prstGeom prst="teardrop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71056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0" y="62373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IMPLEMENTACIÓN DEL PROGRAMA EDUCACIÓN CON RESPONSABILIDAD AMBIENTAL</a:t>
            </a:r>
            <a:endParaRPr lang="es-MX" dirty="0"/>
          </a:p>
        </p:txBody>
      </p:sp>
      <p:sp>
        <p:nvSpPr>
          <p:cNvPr id="4" name="Redondear rectángulo de esquina del mismo lado 3"/>
          <p:cNvSpPr/>
          <p:nvPr/>
        </p:nvSpPr>
        <p:spPr>
          <a:xfrm>
            <a:off x="251520" y="1052736"/>
            <a:ext cx="8784976" cy="4392488"/>
          </a:xfrm>
          <a:prstGeom prst="round2Same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267096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0" y="62373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PARTICIPACIÓN DE ALUMNOS DE PTB- ENFERMERÍA GENERAL EN FERIA DE LA SALUD</a:t>
            </a:r>
            <a:endParaRPr lang="es-MX" dirty="0"/>
          </a:p>
        </p:txBody>
      </p:sp>
      <p:sp>
        <p:nvSpPr>
          <p:cNvPr id="2" name="Hexágono 1"/>
          <p:cNvSpPr/>
          <p:nvPr/>
        </p:nvSpPr>
        <p:spPr>
          <a:xfrm>
            <a:off x="1079612" y="908720"/>
            <a:ext cx="6984776" cy="5040560"/>
          </a:xfrm>
          <a:prstGeom prst="hexagon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273401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0" y="62373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PRÁCTICAS DE VISITAS DE OBRA DE ALUMNOS DE PTB- EN CONSTRUCCIÓN</a:t>
            </a:r>
            <a:endParaRPr lang="es-MX" dirty="0"/>
          </a:p>
        </p:txBody>
      </p:sp>
      <p:sp>
        <p:nvSpPr>
          <p:cNvPr id="4" name="Pentágono regular 3"/>
          <p:cNvSpPr/>
          <p:nvPr/>
        </p:nvSpPr>
        <p:spPr>
          <a:xfrm>
            <a:off x="1151620" y="692696"/>
            <a:ext cx="6840760" cy="5472608"/>
          </a:xfrm>
          <a:prstGeom prst="pentagon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391052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9513" y="1086212"/>
            <a:ext cx="8799972" cy="120032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_tradnl" sz="3600" b="1" kern="1200" dirty="0" smtClean="0">
                <a:solidFill>
                  <a:schemeClr val="tx1"/>
                </a:solidFill>
                <a:effectLst>
                  <a:glow rad="228600">
                    <a:srgbClr val="92D050">
                      <a:alpha val="40000"/>
                    </a:srgb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cs"/>
              </a:rPr>
              <a:t>INFORME DE ACTIVIDADES Y RENDICIÓN DE CUENTAS DEL CICLO ESCOLAR 2013-2014</a:t>
            </a:r>
            <a:endParaRPr lang="es-MX" sz="3600" kern="1200" dirty="0">
              <a:solidFill>
                <a:schemeClr val="tx1"/>
              </a:solidFill>
              <a:effectLst>
                <a:glow rad="228600">
                  <a:srgbClr val="92D050">
                    <a:alpha val="40000"/>
                  </a:srgbClr>
                </a:glow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cs"/>
            </a:endParaRPr>
          </a:p>
        </p:txBody>
      </p:sp>
      <p:grpSp>
        <p:nvGrpSpPr>
          <p:cNvPr id="6" name="5 Grupo"/>
          <p:cNvGrpSpPr/>
          <p:nvPr/>
        </p:nvGrpSpPr>
        <p:grpSpPr>
          <a:xfrm>
            <a:off x="21113" y="2924944"/>
            <a:ext cx="9122887" cy="2455863"/>
            <a:chOff x="-32226" y="1743076"/>
            <a:chExt cx="9172614" cy="2455863"/>
          </a:xfrm>
        </p:grpSpPr>
        <p:pic>
          <p:nvPicPr>
            <p:cNvPr id="2052" name="Picture 4" descr="C:\WebHuixtla\images\Promo3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67268"/>
            <a:stretch/>
          </p:blipFill>
          <p:spPr bwMode="auto">
            <a:xfrm>
              <a:off x="-14725" y="1743076"/>
              <a:ext cx="9155113" cy="11031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 descr="C:\WebHuixtla\images\Promo3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9864"/>
            <a:stretch/>
          </p:blipFill>
          <p:spPr bwMode="auto">
            <a:xfrm>
              <a:off x="-32226" y="2846232"/>
              <a:ext cx="9155113" cy="1352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1 CuadroTexto"/>
          <p:cNvSpPr txBox="1"/>
          <p:nvPr/>
        </p:nvSpPr>
        <p:spPr>
          <a:xfrm>
            <a:off x="5004048" y="5661248"/>
            <a:ext cx="39488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Q.F.B. JUAN E. MEOÑO LÓPEZ</a:t>
            </a:r>
          </a:p>
          <a:p>
            <a:r>
              <a:rPr lang="es-MX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DIRECTOR DEL PLANTEL</a:t>
            </a:r>
            <a:endParaRPr lang="es-MX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373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IMG-20141029-WA0000.jpg"/>
          <p:cNvPicPr>
            <a:picLocks noChangeAspect="1"/>
          </p:cNvPicPr>
          <p:nvPr/>
        </p:nvPicPr>
        <p:blipFill>
          <a:blip r:embed="rId2"/>
          <a:srcRect l="4166" t="19565" b="27723"/>
          <a:stretch>
            <a:fillRect/>
          </a:stretch>
        </p:blipFill>
        <p:spPr>
          <a:xfrm>
            <a:off x="571472" y="785794"/>
            <a:ext cx="8072494" cy="592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052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9301" y="1034733"/>
            <a:ext cx="9009325" cy="64633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_tradnl" sz="3600" b="1" kern="1200" dirty="0" smtClean="0">
                <a:solidFill>
                  <a:schemeClr val="tx1"/>
                </a:solidFill>
                <a:effectLst>
                  <a:glow rad="228600">
                    <a:srgbClr val="92D050">
                      <a:alpha val="40000"/>
                    </a:srgb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cs"/>
              </a:rPr>
              <a:t>1.- SITUACIÓN ACADÉMICA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5894766"/>
              </p:ext>
            </p:extLst>
          </p:nvPr>
        </p:nvGraphicFramePr>
        <p:xfrm>
          <a:off x="179503" y="2132856"/>
          <a:ext cx="7297248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8632"/>
                <a:gridCol w="1608616"/>
              </a:tblGrid>
              <a:tr h="370840">
                <a:tc>
                  <a:txBody>
                    <a:bodyPr/>
                    <a:lstStyle/>
                    <a:p>
                      <a:r>
                        <a:rPr lang="es-MX" b="1" dirty="0" smtClean="0"/>
                        <a:t>Matrícula inscrita al inicio del ciclo escolar</a:t>
                      </a:r>
                      <a:endParaRPr lang="es-MX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801</a:t>
                      </a:r>
                      <a:endParaRPr lang="es-MX" b="1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es-MX" dirty="0" smtClean="0"/>
                        <a:t>Matrícula</a:t>
                      </a:r>
                      <a:r>
                        <a:rPr lang="es-MX" baseline="0" dirty="0" smtClean="0"/>
                        <a:t> por Carrera</a:t>
                      </a:r>
                      <a:endParaRPr lang="es-MX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PTB- Enfermería</a:t>
                      </a:r>
                      <a:r>
                        <a:rPr lang="es-MX" baseline="0" dirty="0" smtClean="0"/>
                        <a:t> General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417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PTB-</a:t>
                      </a:r>
                      <a:r>
                        <a:rPr lang="es-MX" baseline="0" dirty="0" smtClean="0"/>
                        <a:t> Asistente Directivo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213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PTB- Construcción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61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PTB- Conservación</a:t>
                      </a:r>
                      <a:r>
                        <a:rPr lang="es-MX" baseline="0" dirty="0" smtClean="0"/>
                        <a:t> del Medio Ambiente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110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Matrícula</a:t>
                      </a:r>
                      <a:r>
                        <a:rPr lang="es-MX" baseline="0" dirty="0" smtClean="0"/>
                        <a:t> por Género</a:t>
                      </a:r>
                      <a:endParaRPr lang="es-MX" dirty="0" smtClean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Hombres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309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Mujeres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492</a:t>
                      </a:r>
                      <a:endParaRPr lang="es-MX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FOTOS2014\CAM0000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883" t="3594" r="46685"/>
          <a:stretch/>
        </p:blipFill>
        <p:spPr bwMode="auto">
          <a:xfrm>
            <a:off x="7668344" y="2115402"/>
            <a:ext cx="1341571" cy="3394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40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9301" y="1034733"/>
            <a:ext cx="9009325" cy="64633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_tradnl" sz="3600" b="1" kern="1200" dirty="0" smtClean="0">
                <a:solidFill>
                  <a:schemeClr val="tx1"/>
                </a:solidFill>
                <a:effectLst>
                  <a:glow rad="228600">
                    <a:srgbClr val="92D050">
                      <a:alpha val="40000"/>
                    </a:srgb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cs"/>
              </a:rPr>
              <a:t>1.1- SITUACIÓN ACADÉMICA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75564050"/>
              </p:ext>
            </p:extLst>
          </p:nvPr>
        </p:nvGraphicFramePr>
        <p:xfrm>
          <a:off x="755576" y="1988840"/>
          <a:ext cx="7297248" cy="4348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8632"/>
                <a:gridCol w="720080"/>
                <a:gridCol w="888536"/>
              </a:tblGrid>
              <a:tr h="370840">
                <a:tc>
                  <a:txBody>
                    <a:bodyPr/>
                    <a:lstStyle/>
                    <a:p>
                      <a:r>
                        <a:rPr lang="es-MX" b="1" dirty="0" smtClean="0"/>
                        <a:t>Egresados</a:t>
                      </a:r>
                      <a:endParaRPr lang="es-MX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184 (324)</a:t>
                      </a:r>
                      <a:endParaRPr lang="es-MX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es-MX" baseline="0" dirty="0" smtClean="0"/>
                        <a:t>Egresados por Carrera</a:t>
                      </a:r>
                      <a:endParaRPr lang="es-MX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PTB- Enfermería</a:t>
                      </a:r>
                      <a:r>
                        <a:rPr lang="es-MX" baseline="0" dirty="0" smtClean="0"/>
                        <a:t> General</a:t>
                      </a:r>
                      <a:endParaRPr lang="es-MX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85</a:t>
                      </a:r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PTB-</a:t>
                      </a:r>
                      <a:r>
                        <a:rPr lang="es-MX" baseline="0" dirty="0" smtClean="0"/>
                        <a:t> Asistente Directivo</a:t>
                      </a:r>
                      <a:endParaRPr lang="es-MX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54</a:t>
                      </a:r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PTB- Construcción</a:t>
                      </a:r>
                      <a:endParaRPr lang="es-MX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15</a:t>
                      </a:r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PTB- Conservación</a:t>
                      </a:r>
                      <a:r>
                        <a:rPr lang="es-MX" baseline="0" dirty="0" smtClean="0"/>
                        <a:t> del Medio Ambiente</a:t>
                      </a:r>
                      <a:endParaRPr lang="es-MX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30</a:t>
                      </a:r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Eficiencia Terminal</a:t>
                      </a:r>
                      <a:endParaRPr lang="es-MX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57% </a:t>
                      </a:r>
                      <a:endParaRPr lang="es-MX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Índice</a:t>
                      </a:r>
                      <a:r>
                        <a:rPr lang="es-MX" baseline="0" dirty="0" smtClean="0"/>
                        <a:t> de Certificación y Titulación</a:t>
                      </a:r>
                      <a:endParaRPr lang="es-MX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MX" dirty="0" smtClean="0"/>
                        <a:t>Alumnos que acreditaron el total de asignaturas</a:t>
                      </a:r>
                      <a:r>
                        <a:rPr lang="es-MX" baseline="0" dirty="0" smtClean="0"/>
                        <a:t> y/o módulos durante el ciclo escolar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662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Certificación</a:t>
                      </a:r>
                      <a:endParaRPr lang="es-MX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100%</a:t>
                      </a:r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Titulación</a:t>
                      </a:r>
                      <a:endParaRPr lang="es-MX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52%</a:t>
                      </a:r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9744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9301" y="1034733"/>
            <a:ext cx="9009325" cy="64633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_tradnl" sz="3600" b="1" kern="1200" dirty="0" smtClean="0">
                <a:solidFill>
                  <a:schemeClr val="tx1"/>
                </a:solidFill>
                <a:effectLst>
                  <a:glow rad="228600">
                    <a:srgbClr val="92D050">
                      <a:alpha val="40000"/>
                    </a:srgb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cs"/>
              </a:rPr>
              <a:t>1.2 SITUACIÓN ACADÉMICA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9747722"/>
              </p:ext>
            </p:extLst>
          </p:nvPr>
        </p:nvGraphicFramePr>
        <p:xfrm>
          <a:off x="755576" y="2636912"/>
          <a:ext cx="7297248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8632"/>
                <a:gridCol w="804308"/>
                <a:gridCol w="804308"/>
              </a:tblGrid>
              <a:tr h="370840">
                <a:tc>
                  <a:txBody>
                    <a:bodyPr/>
                    <a:lstStyle/>
                    <a:p>
                      <a:r>
                        <a:rPr lang="es-MX" b="1" dirty="0" smtClean="0"/>
                        <a:t>Evaluación</a:t>
                      </a:r>
                      <a:r>
                        <a:rPr lang="es-MX" b="1" baseline="0" dirty="0" smtClean="0"/>
                        <a:t> y Certificación de competencias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Procesos de Evaluación realizados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33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33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Certificados entregados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0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34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b="1" dirty="0" smtClean="0"/>
                        <a:t>Becas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Número</a:t>
                      </a:r>
                      <a:r>
                        <a:rPr lang="es-MX" baseline="0" dirty="0" smtClean="0"/>
                        <a:t> de Becas otorgadas por la SEP</a:t>
                      </a:r>
                      <a:endParaRPr lang="es-MX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64</a:t>
                      </a:r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Número de Becas otorgadas por</a:t>
                      </a:r>
                      <a:r>
                        <a:rPr lang="es-MX" baseline="0" dirty="0" smtClean="0"/>
                        <a:t> el conalep</a:t>
                      </a:r>
                      <a:endParaRPr lang="es-MX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135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5003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9301" y="1034733"/>
            <a:ext cx="9009325" cy="64633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_tradnl" sz="3600" b="1" dirty="0" smtClean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2.-</a:t>
            </a:r>
            <a:r>
              <a:rPr lang="es-ES_tradnl" sz="3600" b="1" kern="1200" dirty="0" smtClean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cs"/>
              </a:rPr>
              <a:t> SITUACIÓN </a:t>
            </a:r>
            <a:r>
              <a:rPr lang="es-ES_tradnl" sz="3600" b="1" dirty="0" smtClean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LOGRO EDUCATIVO</a:t>
            </a:r>
            <a:endParaRPr lang="es-ES_tradnl" sz="3600" b="1" kern="1200" dirty="0" smtClean="0"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7766368"/>
              </p:ext>
            </p:extLst>
          </p:nvPr>
        </p:nvGraphicFramePr>
        <p:xfrm>
          <a:off x="539552" y="3356992"/>
          <a:ext cx="7297248" cy="2763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8632"/>
                <a:gridCol w="1608616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s-MX" b="1" dirty="0" smtClean="0"/>
                        <a:t>Avance</a:t>
                      </a:r>
                      <a:r>
                        <a:rPr lang="es-MX" b="1" baseline="0" dirty="0" smtClean="0"/>
                        <a:t> del plantel para el ingreso al SNB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Nivel del SNB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X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es-MX" b="1" dirty="0" smtClean="0"/>
                        <a:t>Abandono</a:t>
                      </a:r>
                      <a:r>
                        <a:rPr lang="es-MX" b="1" baseline="0" dirty="0" smtClean="0"/>
                        <a:t> Escolar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Índice</a:t>
                      </a:r>
                      <a:r>
                        <a:rPr lang="es-MX" baseline="0" dirty="0" smtClean="0"/>
                        <a:t> de abandono escolar al término del ciclo escolar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10%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Número de alumnos que abandonaron sus estudios</a:t>
                      </a:r>
                      <a:r>
                        <a:rPr lang="es-MX" baseline="0" dirty="0" smtClean="0"/>
                        <a:t> (Hombres)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38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Número de alumnos que abandonaron sus estudios</a:t>
                      </a:r>
                      <a:r>
                        <a:rPr lang="es-MX" baseline="0" dirty="0" smtClean="0"/>
                        <a:t> (Mujeres)</a:t>
                      </a:r>
                      <a:endParaRPr lang="es-MX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41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1916832"/>
            <a:ext cx="38100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19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339" b="30413"/>
          <a:stretch/>
        </p:blipFill>
        <p:spPr>
          <a:xfrm>
            <a:off x="962424" y="4333646"/>
            <a:ext cx="7291410" cy="12555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3 Rectángulo"/>
          <p:cNvSpPr/>
          <p:nvPr/>
        </p:nvSpPr>
        <p:spPr>
          <a:xfrm>
            <a:off x="89301" y="1034733"/>
            <a:ext cx="9009325" cy="64633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_tradn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es-ES_tradnl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.-</a:t>
            </a:r>
            <a:r>
              <a:rPr lang="es-ES_tradnl" sz="3600" b="1" kern="1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VINCULACIÓN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2620180"/>
              </p:ext>
            </p:extLst>
          </p:nvPr>
        </p:nvGraphicFramePr>
        <p:xfrm>
          <a:off x="948258" y="2060848"/>
          <a:ext cx="7297249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59846"/>
                <a:gridCol w="1368152"/>
                <a:gridCol w="1369251"/>
              </a:tblGrid>
              <a:tr h="370840">
                <a:tc>
                  <a:txBody>
                    <a:bodyPr/>
                    <a:lstStyle/>
                    <a:p>
                      <a:r>
                        <a:rPr lang="es-MX" b="1" dirty="0" smtClean="0"/>
                        <a:t>Actividades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1-1314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b="1" dirty="0" smtClean="0"/>
                        <a:t>2-1314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Sesiones con el Comité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Convenios Suscritos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Monto</a:t>
                      </a:r>
                      <a:r>
                        <a:rPr lang="es-MX" baseline="0" dirty="0" smtClean="0"/>
                        <a:t> de Becas para Alumnos</a:t>
                      </a:r>
                      <a:endParaRPr lang="es-MX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$2,000.00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$0.00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Donaciones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$15,000.00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$1,500.00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Atención a la Comunidad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4,775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2,905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AutoShape 2" descr="data:image/jpeg;base64,/9j/4AAQSkZJRgABAQAAAQABAAD/2wCEAAkGBxISEhUUExQUFBQVFxgUFRQYFxUYFRYVFhcWGBcWFRYYHCggGBolHBQUITEhJSkrLi4uFx8zODMsNygtLiwBCgoKDg0OGxAQGiwkHCQsLCwsLCwsLCwsLCwsLCwsLCwsLCwsLCwsLCwsLCwsLCwsLCwsLCwsLCwsLCwsLCwsLP/AABEIAH4BkAMBEQACEQEDEQH/xAAbAAABBQEBAAAAAAAAAAAAAAAAAgMEBQYBB//EAEkQAAIAAwQFBBADBwMEAwAAAAECAAMRBAUSIQYxQVGRE1JhcQcUFRYXIjJUYnKBkpOhseIzQsEjJDRzgsLRsuHwJUPS8VODov/EABoBAQADAQEBAAAAAAAAAAAAAAABAwQCBQb/xAAsEQACAgEDAwQCAQUBAQAAAAAAAQIDEQQSIRMVMRQiQVEyYiMFQmFxgTNS/9oADAMBAAIRAxEAPwD3GACACACAEEwIeDhcRG5ErP0VF5aUWSTUPOSo1qDibguqOXNF0NLbLlIhWDTixzZglqzgsaLVGAJ3aohWxZZbo7a45kaYGOk18GQ7HRODsAEAEAEAEAcJhkciawygFYjgcnQYEbjsSSdgAgAgAgAgAgAgAgAgAgDhgDmIRHBG4AYkkA0OBwgiMkCokkIA4YATWDaQ8+RQgDsAEAEAEAEAcMAJJiG8EADBNMChEknYAIA4YAQXiG0gufgo710tstnyaYGbmqMR+WUcOxGmvS2T+DG3n2S5rVEmWqDnOatwyA+cVOx5PQq/pqxmTKLt28LaSFabMB2L4q/Kg4mOfczUo6eryW9i7HkwjFPmpKGsgeMeJNBE7Pspl/UIriES/ua6bLZxMNkdZ1oVci5rTfSmr2R24xSPP1l90oZaKuyaYWpD42F88wwoR0VGr5xn67XwfO+qnF8o0F36bynoJimWTt8peIEWw1Kfk0w1kHwzSWe1q4qrKw3gxepxZpjZF+B+sd5R2FYckZO1gMnCYEmc0s0hNmCqgBdgTU6lA2nfGe63YZdRqOmZDvitrZh2p0KKD5RmVkpGJ3Wy5Rc2i8rVMsAmAnEXIYqKMEzzy6Yu92DU5T6efktNCJs5pJ5UsfGohbXTb84tpy1yd6dtr3GlrF3+jUskG972l2dQ0wkAmgoKknXSOJzUPJXbYoLLEXJewtKYwCoxFaGmzblEQnuFdimWIMWFgVgP9BEZAViRlBWACsAFYBhWAOmAMPphfc+TPCy3wqVBpQHPPeIy32OPg8/VXOD4LbQ+9mnyTjOJ1ah1Co1g5f8AMo7qnuXJfpbeoij0iv60S7UyI9FBWgou0KTnSu2KrLHGWEZ7L3GzBupbZDqjVHwehHlCy0dE4YVgM4CsRlAxGnFotCTE5MuEpUYa+UDmDT2Rnt3Z4MGoc1LMfBqbkeYZEvlPLwjFXf09MXRUscmqqXHJOrHZaFYj4AViRhhAAYDIVgMGd04nMtmJVipxLmCQdcUXNpGbVNqGSJ2P57vLmY2ZqMAKknKnTEUSyjnSSbjya4RoNZ2ACAETTlALGeTya/5M5pri1W1BmaS0LtQbPEWgHtMZZy5Pc02NvthySrh0Rsc2SZ7TZjotcSgBCMOuozPTrgkmV26y6EtiWCQ13Nhx2GzWWZL2Pm8z2hqUMTj6K42py/kkRVl3xMOGkyWNWWFFHCIe5l27Sx5fI42hNqcYrRaEUbSzO1ONIbJfJwtZCL9kSdcWjkiSxmrNFpmSxVUQhc95oSTEbdi85KdVqbpQ5QudfsuZXlbNLc+yvzFaxkeqSeGjwpTTfuRFmSbBM/JMkHepqvtGf0iY3Vy4K3TXIJNwDXItaYt1Sh4gxYsfDI6GPDHjOvOz5nFMUdTqeGcdqU0Rm2P+iRJ06IymSc9tDQ+60deoa8k+t2+Uaa5b7lWkEpUEUxKdYrWnsyMX1WKfKNdN0bFwWZi1lxgeyHY3xpNpVMOEnYpBJz3Axj1EW2uDztbBvnB24NLElIkuZLICimJaEdZEcV2xjwznT6hJbWiy0rvMpZ5b2dwAz0qtKUwsfrFs5+3g0X2JQ3RKy6dI5qWaZMcmYwdUSuoVHRSOIXNRKa9S+nloau6ZeNpUzJc4UqRStMxnQChHRnERlOa4OK5WT5TGNKJVrVUM9sSnDllk+Hxsh7Y4tjJLkjUqajljmjEu2UVpbUkh/HFRqyxbK6o7qckso6025RyP2nSO02mbyVmOAEmjZVIH5iTqHsh1ZNj1E5vERoX7a7JOwT25QZEjI+KdqmgiVZJPknqzrayKv3SGdLtPiTDyYCMFyoQQDT2wssafAs1LT4GLzvO8FCzXZpaufFApTVUAg56t8cuya5ZzZbYlljsm/wC22hMEoeMgq7rQEjZSuQOR1RKum14JhfOceBzRbSScZyy5rF1c0BOtTszjqu95wyaNRJzwyzvWReDzXEt1SWPINQK1Fc8idcdy3l1im3wUnd62WWaVmuJgGtciCN6mKetKLwZ+vKEsSPQrJPDorDUwBHtjZB5WT0oy3LJ592QP4keoPqYx6nyebrEm8DF32k2K0jM8mwWo9FwCD1gmIrbi+TiuXRkJ0tP74xGo4D/+ViLHmRF7TtTNRfUu3M4WQwWXgU1yGedQTQngNsapZxwbZqeFgoLdeFvsrrjm469IKmmsbCOEZ3bJPkyztsqfk0Vs0oVLNLmhatMyVK0oR5VTuBi93Yjk1S1WIJsztmvC8bUSZTEAc2iqOip1mKozlLkzRssm8rwcvm8rZJ5NGmsHKAvq1lj+lI4slJMm26UeGWVq0neVZZNDinTFxYjqArrpFk7XjyWT1O2CSK/ti8eR7Y5RsFMVMq034aao5Up4yVqdu3cyfd2k8ybInKfFmpLLK429NN/+Y6he2jurUt1tlXdukVsYlFYzHcUWtPFprMVqyTeEVV6icjhv622abSazGnlI1KEdBHtierKMsMdacZ4Zqr6mWuYso2YhVdasTSoqARmevYI0zcmso2TcmuDN3larwspVnm1r0hlruIIEZpTlFmSU7KuWS74vbtm7y5FGDqrDZXLV0R1Oe6B3bb1KskrscfhzfXH0jrTeDvRfibIRrNx2ACAG5oyg/Azg8qvO7rDJmuHmzppxElVwihOwttMZJ4ye5TPUOvCwkP3VpFJs5KSbMcL0xgzCzGgpkKa6QjZ8YK7dLNrdKXJp5N6chPSWUVJE1Q0qi4cJ2q0WqX+DDKGV55NOsW5TMryhq22RZqNLYVVhQxLSZMJYeTNXNoYkhy5dmINUpVSB00OcUKrDNVup3rAq8bwkCYyTbOKg+VlmMsxt2xnslBPDR5spRzyiOLLYJmpjLPSSPrlFfTql/g52RfyNvoqD+HPRtwIH6ExxLTL+2RHRXwyHMu61yM1x03oSRwirZZF+TlxaGZl5ucpyJM9dADxFCNsT15R8rJW2vlF9oY0gmYZcvk3ouLxiwIqaUrqzrG7SWbl4NFEVt4NVGw0DU4KwoQDXZvjlpPycyUXxIw+mFwSpScrL8Q1AKDUammW6Md1MVyefqaYR5iUImk2PD+VZ4p0YkYn/AJ0xUm8YMyk3S8l1opda2mzTkPi1cEHWQcORi6mtSjyadNUp18lVaZNosMzJipOph5L03jb1RS1Kt8eChqVMuPBaaRXibRYpLkANyhVqaqgMMottlmJdfPdUWGjDf9Pm01/tKb9UdVv+Ms08k6jI3RKmtMAkkh6aw1Mhrp8ozLOTBGL3PBZ2vR62zDVwWNKVLV+sWOEi7oTlzIiaQSyk4K2tZcsHrCgGOJZykc2R2ySNbp0P3RPXX/S0abl7DbqUumQ+x0PFnda/rEafwU6P8WZu6zS1pu5X9TFPCmZoSxYWE62zrfaOTV8KknCBUAKNpA1mOtzlLGS52ysswivv67O1pvJ48fihq0prrsqd0cWx2sz31uE+WelaOn92leov0jdV+B7FH4IxOn/8QPUH1jLqfyMOq/NEjSm78VmkTgM1RFbL8pGXA/WOrI+1MaivMFJGanWkzGSutQqV34TkT8uEZm/cjJGW5rJd6QXxOmzjJRiqqRLAWoxHaSRn7OiLpWtvBpuullJEW/7iNmVC0zGzkg5UpQDaTn8oiyvg41FbwnkjXgDyFm3YZlPfzp7KRzJYgjm1NVxNvoK69rADWGavXXXGqhrabtI47DO6f/xK+oPqYo1PLM2s/Ip70HiSP5C06sT/AO8cNFNmeD0LlF7QrUYeQ/s/zGtY6Z6cXHpGBuP/AL38iZ/bGNfJ5lHKkT9Bf4oeo36RZR+Rdpcbx3sgfxC/yx9THWoWJInVcTQi+L+mrLlSUYoFlSyxGRJKA0rsEcytaWERZc8JIjXtcbyZKTXfEXIGHM0qK+UTmY5mnt5ObapKOWztmP8A0+b/ADl+ixMfwEH/ABGh7HH4c31h9Iu0vg1aLwbIRrNx2ACAEPEA81vG8rOs5/3NCcRriLZnfhpGZyWfB61dUnH8zsrSMrTk7JJU7CEYn2Ggjnqf4JemT/KZeXDf8+e5SbLVKjxGwsPG3Z1EWxm2jNdVCvGGF2X1akmMk+U7LWgZEyHTTaPbEpyzyRbTW1mLNapi1GHGGKpDBJAvG65c6mMHKtCDQ5xVZWpfBy4pmfnXTZKkCcykEihIIqOsRklRXnyUyriNi4ZX5bQOA/8AKOehH4ZHSX2L7gTB+HaAf6mH0MOj+xOx/Z02K2r+YOOkq3yYRDhIhxf2WtwJOAblZaJqoVABbrAjVQmi2CLiNSO2ZbSW4J8+YHlTAtFw0JZfmsZrISk8pmW6qc3wyoXQ61ORykxadLO/AZRWqZPyzO9NY/ksrfooe1kkymWofGzNUYjQjYD0R26OC6Wl9m1DFm0XtKSGlrMVWLh6qW1KKAVoNsQqZJcMiNEoxwhiZorbZpAnTVwjUSWanUI56M/llfpbJvl8FzP0WU2YSFYgqcYcgZvvI3Zxc6crBqlRFw2lRdWi1qlTUJdRLDAsAzeMB6NKGKq6ZRM9OmlF4+By8dC2xl7PMw51Cmown0WETKp/BMtK08xCRcF4YlLz8lINMbnUdWrOCrnnydKqzPLF39ovOnzjMVkoQustXIDZToiZUtsi3TuUky40lul7RIEtCoIYNmSBkCNgMd21txwXXVbo7UR9FLkm2UTA5U4iCMOLYDrqOmIpqcUcUUOtYKix6IT1niYWl4Q+KgLVpWu7XFfQe7JUtL78iZ2h8+XND2eYAKmhJKso3ZChiHp3nKHpZReYnLbobaHOLlVdj5RYtkeigNRwiXp5PycPSyk8s2Fz2ZpUlEamJVANK0y640wjtWDfVFxWDPaUaOTrRNDo0sDCF8YsDXPcDvim2rc8ma6hznk0MixfsFlPQ+IEbccqZVi11+3DNCr9u1mLOhE8N4ryytciS1aV20FKxn9PyYno3uySr50QmtMMyUy1Y4iDUFW24WA3wlQ1yjuzTPOUItOidqmqDMnBn1BSThA66a9WyIlTJ+SJ6ecvLLOToxisqyZpAdCSrrnSprt169UWdD24LVp/ZhlMuh9rln9lNUDeGdeIEcRokihaeafDHrw0TtM0S6uhZECksXJJDE68O4xDpk2dWaeUuWWM/RXlLNLlswWbKFAwzHVnrEWzpbRbLTJwSfkqTorbcPJ8qvJ7sTYT/TSvsirpTxgo9LPxngtrHoryUmaqtimTVw1Ioo6B0RYqMIujpVGOEMaNaMTrPO5RyhGEr4pYmppvEc1UOLycU6ZwlkXpPo3OtM0OhQAKF8YtXIk7BHdlLmzq/T75Jka9tDncIyMuMIiMDWhKgCoPsjiWm/yc2aPPgZfRO1TJYEyaCVyRSWKgdJ3xDqk1gh6ebWB+TotPFlmSSZeJnVwatSg118XoiVS9uDr07UMFtolc0yyq4mFTiaow11UpnURZVW4l1FTgjQiLzQdgAgBE3VAcZ5MDbb0tyzG/Z5VNKSqimzOmcY5Jp8HrV11uPkaGkFtH5AOuURE7pE+nq+ZHe+u1jWE9w/5h1JI59LS/7hSaZzxrVD7CInqy+iFpIPwy60e0n5eZybKFJFQQa1I17I7hZJme/TdNZRqIvMZwiIfjBHkzNs0dZnZg6jESaEHaY8+3TZeclcq8kZtHH58v5iOFQ/s46b+xPe5O2FD1H/aOvTy+GT02Nvdc9PzKP6wPrHMozj8nDi0XejyTQG5RgwyoMQamvaI10Nl0EXYjSWBEAYttoEuWzkVCgtQbaRDe1EOWOSkuPSZbVMKKjKcOKpIIplll1xVC3c8Iz1ajfJo0UXmlBAHDBsYRRWrSuzS2ZWc1UkEYTrGRimV0U8GeWojGWBMrS6yMaYyOsECHXjnAWqhnku5U5WAKkMDqIIIPtEWp58F+5NZQ4IknydgAgxkj22eJaM5FQoLU2mghJ4REpKKyUtw6TLaZmAIy0XFUkdGWXXFFd254M9WoU3g0EXmkpb+0kl2ZlVlZiwrlTIVpXOKbLNpTZcoMj3npVLkiWcDOJq4wRQZdNY5lekvBxPUKKyNT9MESXLmGW55StBVajCaRL1Cxk5eqSWS4uO8haZQmBSoJIoaVy6o7hLcsl9dm+OSwAiwsZ2AyEAEMgKQHwJJhkjyJSapNARXdURGRxkchySESAiAESApABSACkAdgAgAgBE0QfgfPg89tdkblH5KeD4x1uVbqzoPnGSXk9aEvZzEWi29MwZhG/EHH1MMyIxTLyHd+1J5YB9ZIjdJE9Cp/ixxNKCfKkym9n+RE9T7Iell8PBKsuklnU17XCtvULUfSJjckcS0k5cbi/u6+5M6gVqMfynJv94vViZit086/JZiO0VFZfF2maAVIDDgRuNIotrb8HDi2VA0fm7SvEn9IzKiSZX03kurK0qSgQuuXSNe2NMZKC5LVwsFLeEqU7lzN16gFJoIyWNSlkrk1ksNHpcsF8BYnKtRTLOlI00bTuBdiNJ2V18XvKsy4phOeQUCpY9EcTntK7LIwXJmbRplKmy5iFWTErAE0IrTUaaozSvysGOWqi00iv7H38Q38s/VYr08vcVaN5mzSXtpbJksV8Z2GsLqHWTlGmd2012amMHhi7l0plWhsGaOdStqPURCFu46q1EZ8IvgYu+C/J5LeKg2txsM5gffofrHmyS6h4ti/lNBpfc9nlSQyKEfEKAfmG3I/WLbEkuDTqKoRgvsf0JtXJWaY715NWJGROQ8qgGvMx3RJxXJZpW4wyOTNPJQOUtyOtRX2ExL1GGdS1iTLq5L+lWmuAkMMypFCOnpEXQsUi6u5WcIRfWkUmzZMSWOeFddN53CInaokW3xr4ZSzdLUno8oS3DMj0zU0op17YolduM8tTGUSg0SvBJE1pkw0Al+0nLIRVXLbIy6eyMZ5NPZNNpLuFZXQE0DGhGeqoGqL/ULdhm+OrhKWBrSy02UTEE6WzthqCp2V1HPPVC2cGcXSivJS6XzldbMyLhUy6qNwrkIqteUjPqn7UQrz/hrL1TP9cVy/FFFn/mjX6Fz1SxBmIChnJJ6410yxA9DTSUassZm6dyQ1AjsvOyFRvAOcR6jkeqjktpN/ynkvOQkhASy6mBGyh2xYrU0Wq+OxyIEnTGSZbuQ4wkALkSxatKU6or9QslUdXBoT35yhLDlXBYsAuRJwmhz1a4dc69VAaladyifGR1G/I09gjn1PJXHWQyd0tvxeQAllqzRVXU0oARXPXE23e0nUXpw9pm9GL8Wys7OGbEBqpXLfWKabnnJl0+ow/cbW8NJJUmWjtiJcBlQZtQ557BGmVySN89RBRyV1n06lE0dHQb8jTrAjlahFS1kGamzz1dQykFSKgjUY0KSaNkZJrKHREknYAIAIAIAIAIASwgCgvHRhJhLKxQnMjWK/pFTqzyaqtU48FY2j1plnxGB6mIPA5RW4TRd6mEvI5y1uljxkLjpAPzEFKS8hKqXh4GzfEk5TrOoO2g/zE7/snoy/tkdaXdzawye8P9o59rH88fBIuy6rKCXlEzmXNVJGR37IlRivxKr7bWvcTJdqtWKuCo3Up845U7E+Tz8k4WmbT8Kh6WFOOuLN8vk6QrtvxTjwq27FUf8AqJdiwGyiezyyxYuB0IpP1jJJRbK20Alyvyq7npy+kRtz4I2p+C4ueWwr+zCDKmup66xppi4lsUWJjSvJ18nnOn88m0Beag4kk1jBf+R5WreZpFq+jcgWItTxxLx49uKleEW9JdPJd6eKryjOaO2kyuWcaxJanXVc/nGaDxkx0y25wNXFaZMuaXnI0ygyAAPjE+UwJhCab5OqZJyyxFvtCmeZklWUYgygihBy/WO/7uCXH+TKPWZLVAO8Axuj4PWXg8mvVCbVMA1mawHtePNsUnM8e2ObOCZeujlokpjfC4FKkMTQdRzpHdlc0sndlNkVlmhubSKQ9nZZqiWEXCyjyWU1Hi/PKLq7YqPJqr1EFDEise3yZqtLs1jxKB5WojLXUCoPtityznBS5xnnais0VnFLSh6GB6sJP9oiuubRnok67AumR23ahyhycl230FWpHUffPDOofzWvJtbfc0iVImMksKRLcA51zUg7Y1TqSib51KMeDHaIXdLnz8MwVAUtTYdVK064yUx3SMOmrjKwRpXYEkWhkQUUgMBur+kLY7ZkaiChZwK0lmFhZydZkL+sLCdQ8xR2/vwbJ/KibfxRF/8A5xG7z/hrL1TP9cc2eEc3f+cQtNpIsUmXsd5jHpwsKA8Y6csRO5zxWskqw3hZVs/JtJdnINXwjythBrWJg4uJ3XtcCFcjsonjOjSHr/SMvqY5hlRZxBNRYrRm6RaZuBiQqriams50FPbEVQUnyRp6t8sGlvRrDZAstkMxlqyoTUgtvJy2RolsgjZY6q/b8mev52dUftbkATk1KYqjIHIRRZlrJkvTazgesctXu+aWAJlv4hP5QxStI7UcwO61mof0IsMuc8wTEDAKCK9JzjnTwTI0daeSvngT7ZgOQMzk6blU0AHsBiXzPacNKdu1l5pvdEqXKR5ahCGCGmVQQx+VIsurUY8GjVURhHKJXY5nky5inUrCn9QNfpHWnllHejlmJsRGpG5HYAIAIAIAIAIA4YAIEnIjkjAYYkYGp1kR/KVW6wI5cUzpTkvDKm06MSGrTEh6DlwMcOpF8NTNEayXDyDcoZpou7InoPR0Rxt2HVmoc1yOzb4c+SAOJMUyukYHJ/CGRy8znn20Ec7pzOeWyTJuVj5TAdWvjFkaG/J1tJsq6JY1gt1mLVQkTsRMSSq6gB1RYoJHWBykdpEnCIgGE7IN3tiWcBUUwt0U1E9EZNRBt5R5+sry8oq7NftomShZkAaowYvzYd27VFSlNxwUQsm47Q0Ps4mTZks/nlMp4r+sIVy+Rpa221IjynnWGcaqNxDeSw2EGIa6b8HOJVS8F5d+lzTJstOSlgMwDEVJod2UWwnufg01W7n4NyI2fB6D8ZPI72mYbTMbdNY8HrHmTypZPEuyp5RPvXSadaU5PCFBpULUk7hFkpTmsFsrbLI4HW0bmpZWmEHGSGKDWFFdfTU1h0WokLTva8kW4r7eSry5aBzMOR2hiKahrjmEnE4qslFOKQ1oyKWuWp5xUjpII/zExi5MnTwe/LHL0sM2xT8S1ABrLfZTPL50pESi4PJM4SrnuRaSdKpk8NKZEAMt6kVrXAabY760msF3XbWGM9j4/vB/ln+2J00XuI0kWrPA1p7/ABZ9RfqYi6L3nOri+qRb/bxbP/IX6mOZxbK7k8JIXf5/Y2T+VCyLwjq6EnBDd5t+7WXqmf6oiUW0c2wl00T5F0tPsCMmby3mUG1gTnThHXT9pd091PK5Gbr0nmSE5Iy0cLkK1DDo1RCnt4wVq2UFjBbWe/DabPagyIuGWStOog1PsixNyjjBep76nwQ+x4f28z+X/cIURabK9Cmm2xjTWyvLtJmUqr0YE6qininh9YjUReSNTBqe5LIzfl+TLUi/swqIQWIqczkMzsiuU3JYwcWWSmsYJdwWYzbDaEXXiBA6gD+kWxi3Atqi+lgqLnveZZmZlAJIoQ1euKYKUXhFNTlXLCJ9/wBimSZqz1FFmUmAjUrZEg7tcdzi17jq2qUZb0NXzf0y1hEw0oa4RUlm1f8AOuIk5yWGczsnZ7WbXQ+6DZ5PjeW5DMN2VAI1Uw2o9HT1OEeS/pF5oOwAQAQAQAQBysAcLRDBV23SCzyjR5gB3CpPyjh2RXyUyuin5I6aW2Qn8WnWGA+kR1o/ZHqIfZb2e0o64kYMp1EZiLIyT8FsZKS4I9tvaTJIEyYEJFQDXVHMpqJEpxj5YizX5Z5jBEmqzHUM6mIjbF+BGyL8MnMARQ5iLGsnSK20zrNZ6YyqYq0rXOmv6xS1GPk4cox8j1hvWROJEt1cjMgbBHUJJ+BGcZeB6126XKAMxwgOqpjqUlHydSmo+SA2k9kH/eU9VT+kcdaP2V9eH2EvSeyE05ZfbUfWJVsX8kq6D+S0kz1YVUhgdRBqI7Uk/BYpJ+BdYEiWUHI59ccOcfGQ1nyMybHLSpRFUncAI59n2cKtLwhUuzS1NQqjpAAjrfBfJKglygnWdHyZQ3WKxDlBkygpeUIk2KUnkoq9IAgnA56SXgkx1vj9neCNMsMptaIa5+SI5zA4dUX8CpVklr5KKOoAQ3QJ6cV8DxAjpzidbSNLsMoNjCKG30FYjdWcRrSfgWLLLBqFWuutBr3xG+HwSq0nkVNkqwowBG45wcoPyTKCfkal2CUvkog6gIJ1nCqj9DkmzS1zVVU6sgBl7IlSgnwzpQUfATLNLY1KqTvIBg5Qb8hwT5aONZZZ1oppkMhkNwhmH2S4J/ANZZZpVFNMhkMurdENwa8jYgaySyACi5ashl1ROYfZDrTWBcuUqigAA3ACkN8USo4WBmbYJTGrS1J3kCOcwZy64v4HFs6AYQqgbgBThHW6H2SoJcJBKs6KaqqqegAfSIUoL5GxLwjs+QjijAMNxFYSlB/IcE/IhbHLC4Qi4ebQU4Q3QHTivgclyEXyVVa66AD6RKlHBOF9DL3fKJxGWhO+giPYQ64/Q68lSKEAjVQ6qROYfYlBMbk2CUhqqKp3gCsMwI6UfhEkGJU4/Z3g7WJ3x+xgKw3x+wFYb4/YCsRvj9g4GhGcZeGBUdgSYAx2mt/PLIkyjRiKs20A6lG4mMl9uODBqr3HhGQsN2zrQTyalyNbHV7WJ1xmjGUzDCE7eSXP0XtaCvJE9TKfkI76Ukd+ksXJt9DbIZdmUNUEkkg6xnq+UbKVhHpaaLjHDM32Q/xpfqH6xn1DMmsbMxZ57S2V1NGU1B/57eMZ4ycWYoTcX5PWrmvFZ8pZi7RmNxGsR6VctyPcqsUkZXska5HVM/s/zGbUNox6zwMdjr8Wb6g+piNNLJXouSZ2RzlJ9Y/pHWpk8cF2tk0jIXZYHnuJaUxEE5mgyjNFORgqhKxk+8NGbTJUuygqNZU1oOkR065Iss09kVwI0fvuZZ3GZKEgMp1U3jdCuxp4I098ovDPVJb1AI25xuzw2ezF5MvaJ7h28ZtZ2mPjtRqberLDL4ob7YfntxMU+pu+ydqDth+c3ExHqbvsnag7YfntxMPU3fY2oO2H5zcTE+pu+xtQdsPzm4mJ9Td9jag7YfnNxMPU3fY2oO2X5zcTEepu+xtQdsvz24mHqbvsbUHbD85uJiPU3fY2oO2H5zcTD1N32RtQdsvzm4mHqbvsnag7YfnNxMPU3fY2oO2H5zcTD1N32NqDth+c3ExPqbvsbUHbD85uJh6m77I2oO2H5zcTD1N32TtQdsPzm4mI9Td9jag7YfnNxMPU3fY2oO2H57cTE+pu+xtQdsPzm4mHqbvsbUHbD89uJiPU3fY2oO2H5zcTD1N32NqDth+c3Ew9Td9jag7ZfnNxMT6m77I2oO2H5zcTD1N32TtQdsvzm4mHqbvsbUHbD89uJh6m77G1B2y/ObiYepu+xtQdsPzm4mHqbvsbUHbD85uJh6m77I2oO2H5zcTD1N32NqDth+c3ExPqbl8kqKLG4prF2qSctprHrf0m2U5e5nFiSL8R9IVHDD4B5npvZ2W0ljqcAqeoUI+Xzjz9RF5PI1ae4VotpEtmBR1JVmxYhrGQFCNo8WFNyhwTpr1FYN3YL1kzx+zcN0bR1gxsVil4PShZCa8k4R2WePB592RPxpfqH6xj1Hk8vWvDKdbuxWUzl1o+FulThofYTFOzMcmd0+zcTtD75MmZgb8OYQPVbKjfQGLNPZjgt0luJYZadkjXI/8As/sizUeC/XeCP2OvxZvqD6mONMV6BEzskapPrN9I61JbrvBn9EbWkq0B5jBVwsKneYqpkk8syaSajLLNVfOltnCMqHlGIIAoaZgjMmNFl8cG63VQSMVdF2PaJgRBllibYo3mMtcd0jBVU5z3HrchMKgbhThHoYyj2YrBDe55ZJJxVOeuPOn/AEyqyWZFu4T3Flelxjjs9A3MO4sr0uMO0UDcw7iyvS4w7RQNzDuLK9LjDtFA3MO4sr0uMT2igbmHcWV6XGHaKBuYdxZXpcYjtFA3MO4sr0uMOz0Dcw7iyvS4w7RQNzDuLK9LjDtFA3MO4sr0uMO0UDcw7iyvS4w7RQNzDuLK9LjDtFA3MO4sr0uMOz0Dcw7iSvS4w7PQNzDuLK9LjDs9A3MO4sr0uMO0UDcw7iyvS4w7RQNzDuLK9LjDs9A3MO4sr0uMO0UDcw7iyvS4w7RQNzDuLK9LjDtFA3MO4sr0uMO0UDcw7iyvS4w7RQNzDuLK9LjDs9A3MO4sr0uMOz0Dcw7iyvS4w7PQNzDuLK9LjDs9A3MO4sr0uMOz0Dcw7iSvS4w7PQNzDuLK9LjDtFA3MO4sr0uMO0U/A3D9ku9JZJWtSKZmNNGhhRzFHLlkmCNxBykB8kG9brl2hMEwV3HUQd4McTgpFc6oz8mEvTQ+fLJMv9qvRk3tG32cIxz078o8y3RyT4M+CyN+ZHB6QwMU5cDMnKtno2iF8mfLKuazEyJ3g6jG6ie5Hq6a3eig7If40v1P1ijUr3ZMuu5ZYaByQ9nmq2YL0I6CBHdK3RwX6RboYZkb3sLWecyHYaqd6muE/L5RlnFwkYLYOuzJbaSW/l7PZn2jGrdDeL/iLbJZiaL574Ersc/izfUH1MdaYnQMmdkjVJ9ZvpHWq8Fuu8GTue7WtEzk1IBIJzrTLqjNCG5nnUV75cFnb9D7TLUt4rgZnCTXgRnFstPhZNFmkl5I1x37MszZeNLJqyZe0g745rnteDnT2Ot4Z6fY7QJiK65qwBHUY3x5WUexCSksjxMd5OjlYAIAKwAQAVgArABABWACACsAFYEBAkKwAQAVgArABABWBAQJCsAFYAIAKwAQAVgArABWH/AFYf8AAEP+AKw/4ArD/hAVgDtYj/ROBQiQcJiGPgor00nlWeaJbhtQOIZgVrlTXsrFbtUeDPK+MXyKXSeyEV5UDrBr84jrRJ9TWYrS28pU+aDKHkggvSmLdwz4xjumpPg8zU2xk+C07HdnbFMmU8WgUdJ1xZpYs0aGLzkZ7If40v1P7onUeTnW+Sz7HX4Uz1/0jvTeC/Q/iTNL7kE+XjUftEFR0jOqx1dBNZOtVTuWTzjlThw18WoanSNvAx57eODyMtcM1fY6/Fm+oPqY16c3aFEvskapPrN9InVeCzXeCi0MtCy7SGdgowtmTQVMVUywzPo5JS5Nrb9JrNLUnGrnYq5k9EapXRwehbqIpHmM5sTE0piNadZ1R57eZcHjOW+fB6to7Z2l2aUreUFFRurnT2V+UenXFqB7VEUlg84vHTi2pNmKrrRXZR4o1AkRS7Gj6WrQVSimyP3+27np7giOqd9uqDv+t3PT3RDqsduqDv8Abdz09wQ6o7dUHf8AW7np7oh1WO3VB3/W7np7gieqx26oO/23c9PcER1R26oO/wCt3PT3RDqsduqDv9t3PT3BDqjt1Qd/1u56e6InqsduqDv+t3PT3REdVjt1Qd/tu56e4IdUduqDv+t3PT3RDqsduqDv9t3PT3BDqjt1Qd/1u56e6IdVjt1Qd/1u56e6InqsduqDv9t3PT3BEdVjt1Qd/wBbuenuiHVY7dUHf7buenuCHVHbqg7/AK3c9PdET1WO3VB3/W7np7oiOqx26oO/23c9PcEOqx26oO/63c9PdEOqx26oO/23c9PcEOqO3VB3/W7np7oh1WO3VB3+27np7gieqx26oO/23c9PcER1WO3VB3+27np7oierIduqDv8Abdz09wQ6sh26oO/23c9PdEOrIduqDv8Abdz09wQ6sh26oO/23c9PdEOrInt1Qd/tu56e4P8AMR1pDt1JpNAtJbRap7pOYEKmIUUDOoEWVzyYddpoUxzE9AEXnlISRD4J+DEaTaMWibOeahVg1KLWhAAA6ox20yk8owajTym8ooH0btYNORbiKfWKFVMyLTTRNsGh1oc+PhljbU1PAR3Gh5LKtI28s3112BZEtUXUNu87SY2wjjg9OutQWDNaZXJOnzUaWoIC0NSBnWu2KLq3JmTUUOfgnaGXbMkS3WYACWqMwcqdEdUw2lmmrlCPJomFYva4NTWUedXpojP5VuSUNLJqpqBSuzPdGKdGWeXdpG3wW+htyzrPMdpqhQygDMHOtdkW1Q2l+molWP6bXVNniXyShsJJIqBrHTEXQcjrVVSmuDJd7Fr/APiPFf8AMZ1TMw+lmOStEbW35AOksInoy+SVpLGaPR/Q/knEycQxGaqK0B3knXF1VGPJqo0qh+RrMMa0bksHn1s7GzTJjv2wBiYtTBWlTXfFLryetX/U9kcYGvBe3nI+H90R0jvu36h4L285Hw/uiOkO7fqHgvbzgfD+6HSHdv1DwXt5yPh/dE9Id2/UPBg3nI+H90OkO7fqHgvbzgfD+6I6Q7t+oeC9vOB7n3Q6Q7t+oeC9vOR8P7onpDu36h4L285Hw/uh0h3b9Q8F7ecj4f3Q6Q7t+oeC8+cD3PuiOkO7fqHgvbzge590OkO7fqHgvbzkfD+6J6Q7t+oeC9vOR8P7ojpDu36h4L285Hw/uiekO7fqHgvPnA9z7ojpDu36h4L285Hw/uiekO7fqHgvbzkfD+6HSHdv1DwXt5yPh/dEdId2/UPBe3nI+H90T0h3b9Q8F7ecj4f3RHSHdv1DwXt5yPh/dE9Id2/UPBe3nI+H90R0h3b9Q8F7ecj4f3Q6Q7t+oeDBvOR8P7onpDu36h4MG85Hw/uh0h3b9Q8F7ecD4f3RHSHdv1DwXt5yPh/dDpDu36h4L285Hw/uh0h3b9Q8F7ecj4f3RPSHdn/8h4L285Hw/uh0h3Z//IeC9vOB7n3RHSIf9Wf0Xeieh5sU1nM3lAy4aYaUzB39cdwr2sy6nWdaODXCLTCjsAJIgAgAEQDtIlA5SACkCDsRgk4BEkIKQAEQDOUiMEhBAVSJAUgApABSACkAFIAKQAUgApABSACkAFIAKQAUgApABSACkAFIAKQAUgApABSACkAFIAKQAUgApABSACkAFIAKQAUgApABSACkAFIjAOxI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5" name="AutoShape 4" descr="data:image/jpeg;base64,/9j/4AAQSkZJRgABAQAAAQABAAD/2wCEAAkGBxISEhUUExQUFBQVFxgUFRQYFxUYFRYVFhcWGBcWFRYYHCggGBolHBQUITEhJSkrLi4uFx8zODMsNygtLiwBCgoKDg0OGxAQGiwkHCQsLCwsLCwsLCwsLCwsLCwsLCwsLCwsLCwsLCwsLCwsLCwsLCwsLCwsLCwsLCwsLCwsLP/AABEIAH4BkAMBEQACEQEDEQH/xAAbAAABBQEBAAAAAAAAAAAAAAAAAgMEBQYBB//EAEkQAAIAAwQFBBADBwMEAwAAAAECAAMRBAUSIQYxQVGRE1JhcQcUFRYXIjJUYnKBkpOhseIzQsEjJDRzgsLRsuHwJUPS8VODov/EABoBAQADAQEBAAAAAAAAAAAAAAABAwQCBQb/xAAsEQACAgEDAwQCAQUBAQAAAAAAAQIDEQQSIRMVMRQiQVEyYiMFQmFxgTNS/9oADAMBAAIRAxEAPwD3GACACACAEEwIeDhcRG5ErP0VF5aUWSTUPOSo1qDibguqOXNF0NLbLlIhWDTixzZglqzgsaLVGAJ3aohWxZZbo7a45kaYGOk18GQ7HRODsAEAEAEAEAcJhkciawygFYjgcnQYEbjsSSdgAgAgAgAgAgAgAgAgAgDhgDmIRHBG4AYkkA0OBwgiMkCokkIA4YATWDaQ8+RQgDsAEAEAEAEAcMAJJiG8EADBNMChEknYAIA4YAQXiG0gufgo710tstnyaYGbmqMR+WUcOxGmvS2T+DG3n2S5rVEmWqDnOatwyA+cVOx5PQq/pqxmTKLt28LaSFabMB2L4q/Kg4mOfczUo6eryW9i7HkwjFPmpKGsgeMeJNBE7Pspl/UIriES/ua6bLZxMNkdZ1oVci5rTfSmr2R24xSPP1l90oZaKuyaYWpD42F88wwoR0VGr5xn67XwfO+qnF8o0F36bynoJimWTt8peIEWw1Kfk0w1kHwzSWe1q4qrKw3gxepxZpjZF+B+sd5R2FYckZO1gMnCYEmc0s0hNmCqgBdgTU6lA2nfGe63YZdRqOmZDvitrZh2p0KKD5RmVkpGJ3Wy5Rc2i8rVMsAmAnEXIYqKMEzzy6Yu92DU5T6efktNCJs5pJ5UsfGohbXTb84tpy1yd6dtr3GlrF3+jUskG972l2dQ0wkAmgoKknXSOJzUPJXbYoLLEXJewtKYwCoxFaGmzblEQnuFdimWIMWFgVgP9BEZAViRlBWACsAFYBhWAOmAMPphfc+TPCy3wqVBpQHPPeIy32OPg8/VXOD4LbQ+9mnyTjOJ1ah1Co1g5f8AMo7qnuXJfpbeoij0iv60S7UyI9FBWgou0KTnSu2KrLHGWEZ7L3GzBupbZDqjVHwehHlCy0dE4YVgM4CsRlAxGnFotCTE5MuEpUYa+UDmDT2Rnt3Z4MGoc1LMfBqbkeYZEvlPLwjFXf09MXRUscmqqXHJOrHZaFYj4AViRhhAAYDIVgMGd04nMtmJVipxLmCQdcUXNpGbVNqGSJ2P57vLmY2ZqMAKknKnTEUSyjnSSbjya4RoNZ2ACAETTlALGeTya/5M5pri1W1BmaS0LtQbPEWgHtMZZy5Pc02NvthySrh0Rsc2SZ7TZjotcSgBCMOuozPTrgkmV26y6EtiWCQ13Nhx2GzWWZL2Pm8z2hqUMTj6K42py/kkRVl3xMOGkyWNWWFFHCIe5l27Sx5fI42hNqcYrRaEUbSzO1ONIbJfJwtZCL9kSdcWjkiSxmrNFpmSxVUQhc95oSTEbdi85KdVqbpQ5QudfsuZXlbNLc+yvzFaxkeqSeGjwpTTfuRFmSbBM/JMkHepqvtGf0iY3Vy4K3TXIJNwDXItaYt1Sh4gxYsfDI6GPDHjOvOz5nFMUdTqeGcdqU0Rm2P+iRJ06IymSc9tDQ+60deoa8k+t2+Uaa5b7lWkEpUEUxKdYrWnsyMX1WKfKNdN0bFwWZi1lxgeyHY3xpNpVMOEnYpBJz3Axj1EW2uDztbBvnB24NLElIkuZLICimJaEdZEcV2xjwznT6hJbWiy0rvMpZ5b2dwAz0qtKUwsfrFs5+3g0X2JQ3RKy6dI5qWaZMcmYwdUSuoVHRSOIXNRKa9S+nloau6ZeNpUzJc4UqRStMxnQChHRnERlOa4OK5WT5TGNKJVrVUM9sSnDllk+Hxsh7Y4tjJLkjUqajljmjEu2UVpbUkh/HFRqyxbK6o7qckso6025RyP2nSO02mbyVmOAEmjZVIH5iTqHsh1ZNj1E5vERoX7a7JOwT25QZEjI+KdqmgiVZJPknqzrayKv3SGdLtPiTDyYCMFyoQQDT2wssafAs1LT4GLzvO8FCzXZpaufFApTVUAg56t8cuya5ZzZbYlljsm/wC22hMEoeMgq7rQEjZSuQOR1RKum14JhfOceBzRbSScZyy5rF1c0BOtTszjqu95wyaNRJzwyzvWReDzXEt1SWPINQK1Fc8idcdy3l1im3wUnd62WWaVmuJgGtciCN6mKetKLwZ+vKEsSPQrJPDorDUwBHtjZB5WT0oy3LJ592QP4keoPqYx6nyebrEm8DF32k2K0jM8mwWo9FwCD1gmIrbi+TiuXRkJ0tP74xGo4D/+ViLHmRF7TtTNRfUu3M4WQwWXgU1yGedQTQngNsapZxwbZqeFgoLdeFvsrrjm469IKmmsbCOEZ3bJPkyztsqfk0Vs0oVLNLmhatMyVK0oR5VTuBi93Yjk1S1WIJsztmvC8bUSZTEAc2iqOip1mKozlLkzRssm8rwcvm8rZJ5NGmsHKAvq1lj+lI4slJMm26UeGWVq0neVZZNDinTFxYjqArrpFk7XjyWT1O2CSK/ti8eR7Y5RsFMVMq034aao5Up4yVqdu3cyfd2k8ybInKfFmpLLK429NN/+Y6he2jurUt1tlXdukVsYlFYzHcUWtPFprMVqyTeEVV6icjhv622abSazGnlI1KEdBHtierKMsMdacZ4Zqr6mWuYso2YhVdasTSoqARmevYI0zcmso2TcmuDN3larwspVnm1r0hlruIIEZpTlFmSU7KuWS74vbtm7y5FGDqrDZXLV0R1Oe6B3bb1KskrscfhzfXH0jrTeDvRfibIRrNx2ACAG5oyg/Azg8qvO7rDJmuHmzppxElVwihOwttMZJ4ye5TPUOvCwkP3VpFJs5KSbMcL0xgzCzGgpkKa6QjZ8YK7dLNrdKXJp5N6chPSWUVJE1Q0qi4cJ2q0WqX+DDKGV55NOsW5TMryhq22RZqNLYVVhQxLSZMJYeTNXNoYkhy5dmINUpVSB00OcUKrDNVup3rAq8bwkCYyTbOKg+VlmMsxt2xnslBPDR5spRzyiOLLYJmpjLPSSPrlFfTql/g52RfyNvoqD+HPRtwIH6ExxLTL+2RHRXwyHMu61yM1x03oSRwirZZF+TlxaGZl5ucpyJM9dADxFCNsT15R8rJW2vlF9oY0gmYZcvk3ouLxiwIqaUrqzrG7SWbl4NFEVt4NVGw0DU4KwoQDXZvjlpPycyUXxIw+mFwSpScrL8Q1AKDUammW6Md1MVyefqaYR5iUImk2PD+VZ4p0YkYn/AJ0xUm8YMyk3S8l1opda2mzTkPi1cEHWQcORi6mtSjyadNUp18lVaZNosMzJipOph5L03jb1RS1Kt8eChqVMuPBaaRXibRYpLkANyhVqaqgMMottlmJdfPdUWGjDf9Pm01/tKb9UdVv+Ms08k6jI3RKmtMAkkh6aw1Mhrp8ozLOTBGL3PBZ2vR62zDVwWNKVLV+sWOEi7oTlzIiaQSyk4K2tZcsHrCgGOJZykc2R2ySNbp0P3RPXX/S0abl7DbqUumQ+x0PFnda/rEafwU6P8WZu6zS1pu5X9TFPCmZoSxYWE62zrfaOTV8KknCBUAKNpA1mOtzlLGS52ysswivv67O1pvJ48fihq0prrsqd0cWx2sz31uE+WelaOn92leov0jdV+B7FH4IxOn/8QPUH1jLqfyMOq/NEjSm78VmkTgM1RFbL8pGXA/WOrI+1MaivMFJGanWkzGSutQqV34TkT8uEZm/cjJGW5rJd6QXxOmzjJRiqqRLAWoxHaSRn7OiLpWtvBpuullJEW/7iNmVC0zGzkg5UpQDaTn8oiyvg41FbwnkjXgDyFm3YZlPfzp7KRzJYgjm1NVxNvoK69rADWGavXXXGqhrabtI47DO6f/xK+oPqYo1PLM2s/Ip70HiSP5C06sT/AO8cNFNmeD0LlF7QrUYeQ/s/zGtY6Z6cXHpGBuP/AL38iZ/bGNfJ5lHKkT9Bf4oeo36RZR+Rdpcbx3sgfxC/yx9THWoWJInVcTQi+L+mrLlSUYoFlSyxGRJKA0rsEcytaWERZc8JIjXtcbyZKTXfEXIGHM0qK+UTmY5mnt5ObapKOWztmP8A0+b/ADl+ixMfwEH/ABGh7HH4c31h9Iu0vg1aLwbIRrNx2ACAEPEA81vG8rOs5/3NCcRriLZnfhpGZyWfB61dUnH8zsrSMrTk7JJU7CEYn2Ggjnqf4JemT/KZeXDf8+e5SbLVKjxGwsPG3Z1EWxm2jNdVCvGGF2X1akmMk+U7LWgZEyHTTaPbEpyzyRbTW1mLNapi1GHGGKpDBJAvG65c6mMHKtCDQ5xVZWpfBy4pmfnXTZKkCcykEihIIqOsRklRXnyUyriNi4ZX5bQOA/8AKOehH4ZHSX2L7gTB+HaAf6mH0MOj+xOx/Z02K2r+YOOkq3yYRDhIhxf2WtwJOAblZaJqoVABbrAjVQmi2CLiNSO2ZbSW4J8+YHlTAtFw0JZfmsZrISk8pmW6qc3wyoXQ61ORykxadLO/AZRWqZPyzO9NY/ksrfooe1kkymWofGzNUYjQjYD0R26OC6Wl9m1DFm0XtKSGlrMVWLh6qW1KKAVoNsQqZJcMiNEoxwhiZorbZpAnTVwjUSWanUI56M/llfpbJvl8FzP0WU2YSFYgqcYcgZvvI3Zxc6crBqlRFw2lRdWi1qlTUJdRLDAsAzeMB6NKGKq6ZRM9OmlF4+By8dC2xl7PMw51Cmown0WETKp/BMtK08xCRcF4YlLz8lINMbnUdWrOCrnnydKqzPLF39ovOnzjMVkoQustXIDZToiZUtsi3TuUky40lul7RIEtCoIYNmSBkCNgMd21txwXXVbo7UR9FLkm2UTA5U4iCMOLYDrqOmIpqcUcUUOtYKix6IT1niYWl4Q+KgLVpWu7XFfQe7JUtL78iZ2h8+XND2eYAKmhJKso3ZChiHp3nKHpZReYnLbobaHOLlVdj5RYtkeigNRwiXp5PycPSyk8s2Fz2ZpUlEamJVANK0y640wjtWDfVFxWDPaUaOTrRNDo0sDCF8YsDXPcDvim2rc8ma6hznk0MixfsFlPQ+IEbccqZVi11+3DNCr9u1mLOhE8N4ryytciS1aV20FKxn9PyYno3uySr50QmtMMyUy1Y4iDUFW24WA3wlQ1yjuzTPOUItOidqmqDMnBn1BSThA66a9WyIlTJ+SJ6ecvLLOToxisqyZpAdCSrrnSprt169UWdD24LVp/ZhlMuh9rln9lNUDeGdeIEcRokihaeafDHrw0TtM0S6uhZECksXJJDE68O4xDpk2dWaeUuWWM/RXlLNLlswWbKFAwzHVnrEWzpbRbLTJwSfkqTorbcPJ8qvJ7sTYT/TSvsirpTxgo9LPxngtrHoryUmaqtimTVw1Ioo6B0RYqMIujpVGOEMaNaMTrPO5RyhGEr4pYmppvEc1UOLycU6ZwlkXpPo3OtM0OhQAKF8YtXIk7BHdlLmzq/T75Jka9tDncIyMuMIiMDWhKgCoPsjiWm/yc2aPPgZfRO1TJYEyaCVyRSWKgdJ3xDqk1gh6ebWB+TotPFlmSSZeJnVwatSg118XoiVS9uDr07UMFtolc0yyq4mFTiaow11UpnURZVW4l1FTgjQiLzQdgAgBE3VAcZ5MDbb0tyzG/Z5VNKSqimzOmcY5Jp8HrV11uPkaGkFtH5AOuURE7pE+nq+ZHe+u1jWE9w/5h1JI59LS/7hSaZzxrVD7CInqy+iFpIPwy60e0n5eZybKFJFQQa1I17I7hZJme/TdNZRqIvMZwiIfjBHkzNs0dZnZg6jESaEHaY8+3TZeclcq8kZtHH58v5iOFQ/s46b+xPe5O2FD1H/aOvTy+GT02Nvdc9PzKP6wPrHMozj8nDi0XejyTQG5RgwyoMQamvaI10Nl0EXYjSWBEAYttoEuWzkVCgtQbaRDe1EOWOSkuPSZbVMKKjKcOKpIIplll1xVC3c8Iz1ajfJo0UXmlBAHDBsYRRWrSuzS2ZWc1UkEYTrGRimV0U8GeWojGWBMrS6yMaYyOsECHXjnAWqhnku5U5WAKkMDqIIIPtEWp58F+5NZQ4IknydgAgxkj22eJaM5FQoLU2mghJ4REpKKyUtw6TLaZmAIy0XFUkdGWXXFFd254M9WoU3g0EXmkpb+0kl2ZlVlZiwrlTIVpXOKbLNpTZcoMj3npVLkiWcDOJq4wRQZdNY5lekvBxPUKKyNT9MESXLmGW55StBVajCaRL1Cxk5eqSWS4uO8haZQmBSoJIoaVy6o7hLcsl9dm+OSwAiwsZ2AyEAEMgKQHwJJhkjyJSapNARXdURGRxkchySESAiAESApABSACkAdgAgAgBE0QfgfPg89tdkblH5KeD4x1uVbqzoPnGSXk9aEvZzEWi29MwZhG/EHH1MMyIxTLyHd+1J5YB9ZIjdJE9Cp/ixxNKCfKkym9n+RE9T7Iell8PBKsuklnU17XCtvULUfSJjckcS0k5cbi/u6+5M6gVqMfynJv94vViZit086/JZiO0VFZfF2maAVIDDgRuNIotrb8HDi2VA0fm7SvEn9IzKiSZX03kurK0qSgQuuXSNe2NMZKC5LVwsFLeEqU7lzN16gFJoIyWNSlkrk1ksNHpcsF8BYnKtRTLOlI00bTuBdiNJ2V18XvKsy4phOeQUCpY9EcTntK7LIwXJmbRplKmy5iFWTErAE0IrTUaaozSvysGOWqi00iv7H38Q38s/VYr08vcVaN5mzSXtpbJksV8Z2GsLqHWTlGmd2012amMHhi7l0plWhsGaOdStqPURCFu46q1EZ8IvgYu+C/J5LeKg2txsM5gffofrHmyS6h4ti/lNBpfc9nlSQyKEfEKAfmG3I/WLbEkuDTqKoRgvsf0JtXJWaY715NWJGROQ8qgGvMx3RJxXJZpW4wyOTNPJQOUtyOtRX2ExL1GGdS1iTLq5L+lWmuAkMMypFCOnpEXQsUi6u5WcIRfWkUmzZMSWOeFddN53CInaokW3xr4ZSzdLUno8oS3DMj0zU0op17YolduM8tTGUSg0SvBJE1pkw0Al+0nLIRVXLbIy6eyMZ5NPZNNpLuFZXQE0DGhGeqoGqL/ULdhm+OrhKWBrSy02UTEE6WzthqCp2V1HPPVC2cGcXSivJS6XzldbMyLhUy6qNwrkIqteUjPqn7UQrz/hrL1TP9cVy/FFFn/mjX6Fz1SxBmIChnJJ6410yxA9DTSUassZm6dyQ1AjsvOyFRvAOcR6jkeqjktpN/ynkvOQkhASy6mBGyh2xYrU0Wq+OxyIEnTGSZbuQ4wkALkSxatKU6or9QslUdXBoT35yhLDlXBYsAuRJwmhz1a4dc69VAaladyifGR1G/I09gjn1PJXHWQyd0tvxeQAllqzRVXU0oARXPXE23e0nUXpw9pm9GL8Wys7OGbEBqpXLfWKabnnJl0+ow/cbW8NJJUmWjtiJcBlQZtQ557BGmVySN89RBRyV1n06lE0dHQb8jTrAjlahFS1kGamzz1dQykFSKgjUY0KSaNkZJrKHREknYAIAIAIAIAIASwgCgvHRhJhLKxQnMjWK/pFTqzyaqtU48FY2j1plnxGB6mIPA5RW4TRd6mEvI5y1uljxkLjpAPzEFKS8hKqXh4GzfEk5TrOoO2g/zE7/snoy/tkdaXdzawye8P9o59rH88fBIuy6rKCXlEzmXNVJGR37IlRivxKr7bWvcTJdqtWKuCo3Up845U7E+Tz8k4WmbT8Kh6WFOOuLN8vk6QrtvxTjwq27FUf8AqJdiwGyiezyyxYuB0IpP1jJJRbK20Alyvyq7npy+kRtz4I2p+C4ueWwr+zCDKmup66xppi4lsUWJjSvJ18nnOn88m0Beag4kk1jBf+R5WreZpFq+jcgWItTxxLx49uKleEW9JdPJd6eKryjOaO2kyuWcaxJanXVc/nGaDxkx0y25wNXFaZMuaXnI0ygyAAPjE+UwJhCab5OqZJyyxFvtCmeZklWUYgygihBy/WO/7uCXH+TKPWZLVAO8Axuj4PWXg8mvVCbVMA1mawHtePNsUnM8e2ObOCZeujlokpjfC4FKkMTQdRzpHdlc0sndlNkVlmhubSKQ9nZZqiWEXCyjyWU1Hi/PKLq7YqPJqr1EFDEise3yZqtLs1jxKB5WojLXUCoPtityznBS5xnnais0VnFLSh6GB6sJP9oiuubRnok67AumR23ahyhycl230FWpHUffPDOofzWvJtbfc0iVImMksKRLcA51zUg7Y1TqSib51KMeDHaIXdLnz8MwVAUtTYdVK064yUx3SMOmrjKwRpXYEkWhkQUUgMBur+kLY7ZkaiChZwK0lmFhZydZkL+sLCdQ8xR2/vwbJ/KibfxRF/8A5xG7z/hrL1TP9cc2eEc3f+cQtNpIsUmXsd5jHpwsKA8Y6csRO5zxWskqw3hZVs/JtJdnINXwjythBrWJg4uJ3XtcCFcjsonjOjSHr/SMvqY5hlRZxBNRYrRm6RaZuBiQqriams50FPbEVQUnyRp6t8sGlvRrDZAstkMxlqyoTUgtvJy2RolsgjZY6q/b8mev52dUftbkATk1KYqjIHIRRZlrJkvTazgesctXu+aWAJlv4hP5QxStI7UcwO61mof0IsMuc8wTEDAKCK9JzjnTwTI0daeSvngT7ZgOQMzk6blU0AHsBiXzPacNKdu1l5pvdEqXKR5ahCGCGmVQQx+VIsurUY8GjVURhHKJXY5nky5inUrCn9QNfpHWnllHejlmJsRGpG5HYAIAIAIAIAIA4YAIEnIjkjAYYkYGp1kR/KVW6wI5cUzpTkvDKm06MSGrTEh6DlwMcOpF8NTNEayXDyDcoZpou7InoPR0Rxt2HVmoc1yOzb4c+SAOJMUyukYHJ/CGRy8znn20Ec7pzOeWyTJuVj5TAdWvjFkaG/J1tJsq6JY1gt1mLVQkTsRMSSq6gB1RYoJHWBykdpEnCIgGE7IN3tiWcBUUwt0U1E9EZNRBt5R5+sry8oq7NftomShZkAaowYvzYd27VFSlNxwUQsm47Q0Ps4mTZks/nlMp4r+sIVy+Rpa221IjynnWGcaqNxDeSw2EGIa6b8HOJVS8F5d+lzTJstOSlgMwDEVJod2UWwnufg01W7n4NyI2fB6D8ZPI72mYbTMbdNY8HrHmTypZPEuyp5RPvXSadaU5PCFBpULUk7hFkpTmsFsrbLI4HW0bmpZWmEHGSGKDWFFdfTU1h0WokLTva8kW4r7eSry5aBzMOR2hiKahrjmEnE4qslFOKQ1oyKWuWp5xUjpII/zExi5MnTwe/LHL0sM2xT8S1ABrLfZTPL50pESi4PJM4SrnuRaSdKpk8NKZEAMt6kVrXAabY760msF3XbWGM9j4/vB/ln+2J00XuI0kWrPA1p7/ABZ9RfqYi6L3nOri+qRb/bxbP/IX6mOZxbK7k8JIXf5/Y2T+VCyLwjq6EnBDd5t+7WXqmf6oiUW0c2wl00T5F0tPsCMmby3mUG1gTnThHXT9pd091PK5Gbr0nmSE5Iy0cLkK1DDo1RCnt4wVq2UFjBbWe/DabPagyIuGWStOog1PsixNyjjBep76nwQ+x4f28z+X/cIURabK9Cmm2xjTWyvLtJmUqr0YE6qininh9YjUReSNTBqe5LIzfl+TLUi/swqIQWIqczkMzsiuU3JYwcWWSmsYJdwWYzbDaEXXiBA6gD+kWxi3Atqi+lgqLnveZZmZlAJIoQ1euKYKUXhFNTlXLCJ9/wBimSZqz1FFmUmAjUrZEg7tcdzi17jq2qUZb0NXzf0y1hEw0oa4RUlm1f8AOuIk5yWGczsnZ7WbXQ+6DZ5PjeW5DMN2VAI1Uw2o9HT1OEeS/pF5oOwAQAQAQAQBysAcLRDBV23SCzyjR5gB3CpPyjh2RXyUyuin5I6aW2Qn8WnWGA+kR1o/ZHqIfZb2e0o64kYMp1EZiLIyT8FsZKS4I9tvaTJIEyYEJFQDXVHMpqJEpxj5YizX5Z5jBEmqzHUM6mIjbF+BGyL8MnMARQ5iLGsnSK20zrNZ6YyqYq0rXOmv6xS1GPk4cox8j1hvWROJEt1cjMgbBHUJJ+BGcZeB6126XKAMxwgOqpjqUlHydSmo+SA2k9kH/eU9VT+kcdaP2V9eH2EvSeyE05ZfbUfWJVsX8kq6D+S0kz1YVUhgdRBqI7Uk/BYpJ+BdYEiWUHI59ccOcfGQ1nyMybHLSpRFUncAI59n2cKtLwhUuzS1NQqjpAAjrfBfJKglygnWdHyZQ3WKxDlBkygpeUIk2KUnkoq9IAgnA56SXgkx1vj9neCNMsMptaIa5+SI5zA4dUX8CpVklr5KKOoAQ3QJ6cV8DxAjpzidbSNLsMoNjCKG30FYjdWcRrSfgWLLLBqFWuutBr3xG+HwSq0nkVNkqwowBG45wcoPyTKCfkal2CUvkog6gIJ1nCqj9DkmzS1zVVU6sgBl7IlSgnwzpQUfATLNLY1KqTvIBg5Qb8hwT5aONZZZ1oppkMhkNwhmH2S4J/ANZZZpVFNMhkMurdENwa8jYgaySyACi5ashl1ROYfZDrTWBcuUqigAA3ACkN8USo4WBmbYJTGrS1J3kCOcwZy64v4HFs6AYQqgbgBThHW6H2SoJcJBKs6KaqqqegAfSIUoL5GxLwjs+QjijAMNxFYSlB/IcE/IhbHLC4Qi4ebQU4Q3QHTivgclyEXyVVa66AD6RKlHBOF9DL3fKJxGWhO+giPYQ64/Q68lSKEAjVQ6qROYfYlBMbk2CUhqqKp3gCsMwI6UfhEkGJU4/Z3g7WJ3x+xgKw3x+wFYb4/YCsRvj9g4GhGcZeGBUdgSYAx2mt/PLIkyjRiKs20A6lG4mMl9uODBqr3HhGQsN2zrQTyalyNbHV7WJ1xmjGUzDCE7eSXP0XtaCvJE9TKfkI76Ukd+ksXJt9DbIZdmUNUEkkg6xnq+UbKVhHpaaLjHDM32Q/xpfqH6xn1DMmsbMxZ57S2V1NGU1B/57eMZ4ycWYoTcX5PWrmvFZ8pZi7RmNxGsR6VctyPcqsUkZXska5HVM/s/zGbUNox6zwMdjr8Wb6g+piNNLJXouSZ2RzlJ9Y/pHWpk8cF2tk0jIXZYHnuJaUxEE5mgyjNFORgqhKxk+8NGbTJUuygqNZU1oOkR065Iss09kVwI0fvuZZ3GZKEgMp1U3jdCuxp4I098ovDPVJb1AI25xuzw2ezF5MvaJ7h28ZtZ2mPjtRqberLDL4ob7YfntxMU+pu+ydqDth+c3ExHqbvsnag7YfntxMPU3fY2oO2H5zcTE+pu+xtQdsPzm4mJ9Td9jag7YfnNxMPU3fY2oO2X5zcTEepu+xtQdsvz24mHqbvsbUHbD85uJiPU3fY2oO2H5zcTD1N32RtQdsvzm4mHqbvsnag7YfnNxMPU3fY2oO2H5zcTD1N32NqDth+c3ExPqbvsbUHbD85uJh6m77I2oO2H5zcTD1N32TtQdsPzm4mI9Td9jag7YfnNxMPU3fY2oO2H57cTE+pu+xtQdsPzm4mHqbvsbUHbD89uJiPU3fY2oO2H5zcTD1N32NqDth+c3Ew9Td9jag7ZfnNxMT6m77I2oO2H5zcTD1N32TtQdsvzm4mHqbvsbUHbD89uJh6m77G1B2y/ObiYepu+xtQdsPzm4mHqbvsbUHbD85uJh6m77I2oO2H5zcTD1N32NqDth+c3ExPqbl8kqKLG4prF2qSctprHrf0m2U5e5nFiSL8R9IVHDD4B5npvZ2W0ljqcAqeoUI+Xzjz9RF5PI1ae4VotpEtmBR1JVmxYhrGQFCNo8WFNyhwTpr1FYN3YL1kzx+zcN0bR1gxsVil4PShZCa8k4R2WePB592RPxpfqH6xj1Hk8vWvDKdbuxWUzl1o+FulThofYTFOzMcmd0+zcTtD75MmZgb8OYQPVbKjfQGLNPZjgt0luJYZadkjXI/8As/sizUeC/XeCP2OvxZvqD6mONMV6BEzskapPrN9I61JbrvBn9EbWkq0B5jBVwsKneYqpkk8syaSajLLNVfOltnCMqHlGIIAoaZgjMmNFl8cG63VQSMVdF2PaJgRBllibYo3mMtcd0jBVU5z3HrchMKgbhThHoYyj2YrBDe55ZJJxVOeuPOn/AEyqyWZFu4T3Flelxjjs9A3MO4sr0uMO0UDcw7iyvS4w7RQNzDuLK9LjDtFA3MO4sr0uMT2igbmHcWV6XGHaKBuYdxZXpcYjtFA3MO4sr0uMOz0Dcw7iyvS4w7RQNzDuLK9LjDtFA3MO4sr0uMO0UDcw7iyvS4w7RQNzDuLK9LjDtFA3MO4sr0uMOz0Dcw7iSvS4w7PQNzDuLK9LjDs9A3MO4sr0uMO0UDcw7iyvS4w7RQNzDuLK9LjDs9A3MO4sr0uMO0UDcw7iyvS4w7RQNzDuLK9LjDtFA3MO4sr0uMO0UDcw7iyvS4w7RQNzDuLK9LjDs9A3MO4sr0uMOz0Dcw7iyvS4w7PQNzDuLK9LjDs9A3MO4sr0uMOz0Dcw7iSvS4w7PQNzDuLK9LjDtFA3MO4sr0uMO0U/A3D9ku9JZJWtSKZmNNGhhRzFHLlkmCNxBykB8kG9brl2hMEwV3HUQd4McTgpFc6oz8mEvTQ+fLJMv9qvRk3tG32cIxz078o8y3RyT4M+CyN+ZHB6QwMU5cDMnKtno2iF8mfLKuazEyJ3g6jG6ie5Hq6a3eig7If40v1P1ijUr3ZMuu5ZYaByQ9nmq2YL0I6CBHdK3RwX6RboYZkb3sLWecyHYaqd6muE/L5RlnFwkYLYOuzJbaSW/l7PZn2jGrdDeL/iLbJZiaL574Ersc/izfUH1MdaYnQMmdkjVJ9ZvpHWq8Fuu8GTue7WtEzk1IBIJzrTLqjNCG5nnUV75cFnb9D7TLUt4rgZnCTXgRnFstPhZNFmkl5I1x37MszZeNLJqyZe0g745rnteDnT2Ot4Z6fY7QJiK65qwBHUY3x5WUexCSksjxMd5OjlYAIAKwAQAVgArABABWACACsAFYEBAkKwAQAVgArABABWBAQJCsAFYAIAKwAQAVgArABWH/AFYf8AAEP+AKw/4ArD/hAVgDtYj/ROBQiQcJiGPgor00nlWeaJbhtQOIZgVrlTXsrFbtUeDPK+MXyKXSeyEV5UDrBr84jrRJ9TWYrS28pU+aDKHkggvSmLdwz4xjumpPg8zU2xk+C07HdnbFMmU8WgUdJ1xZpYs0aGLzkZ7If40v1P7onUeTnW+Sz7HX4Uz1/0jvTeC/Q/iTNL7kE+XjUftEFR0jOqx1dBNZOtVTuWTzjlThw18WoanSNvAx57eODyMtcM1fY6/Fm+oPqY16c3aFEvskapPrN9InVeCzXeCi0MtCy7SGdgowtmTQVMVUywzPo5JS5Nrb9JrNLUnGrnYq5k9EapXRwehbqIpHmM5sTE0piNadZ1R57eZcHjOW+fB6to7Z2l2aUreUFFRurnT2V+UenXFqB7VEUlg84vHTi2pNmKrrRXZR4o1AkRS7Gj6WrQVSimyP3+27np7giOqd9uqDv+t3PT3RDqsduqDv8Abdz09wQ6o7dUHf8AW7np7oh1WO3VB3/W7np7gieqx26oO/23c9PcER1R26oO/wCt3PT3RDqsduqDv9t3PT3BDqjt1Qd/1u56e6InqsduqDv+t3PT3REdVjt1Qd/tu56e4IdUduqDv+t3PT3RDqsduqDv9t3PT3BDqjt1Qd/1u56e6IdVjt1Qd/1u56e6InqsduqDv9t3PT3BEdVjt1Qd/wBbuenuiHVY7dUHf7buenuCHVHbqg7/AK3c9PdET1WO3VB3/W7np7oiOqx26oO/23c9PcEOqx26oO/63c9PdEOqx26oO/23c9PcEOqO3VB3/W7np7oh1WO3VB3+27np7gieqx26oO/23c9PcER1WO3VB3+27np7oierIduqDv8Abdz09wQ6sh26oO/23c9PdEOrIduqDv8Abdz09wQ6sh26oO/23c9PdEOrInt1Qd/tu56e4P8AMR1pDt1JpNAtJbRap7pOYEKmIUUDOoEWVzyYddpoUxzE9AEXnlISRD4J+DEaTaMWibOeahVg1KLWhAAA6ox20yk8owajTym8ooH0btYNORbiKfWKFVMyLTTRNsGh1oc+PhljbU1PAR3Gh5LKtI28s3112BZEtUXUNu87SY2wjjg9OutQWDNaZXJOnzUaWoIC0NSBnWu2KLq3JmTUUOfgnaGXbMkS3WYACWqMwcqdEdUw2lmmrlCPJomFYva4NTWUedXpojP5VuSUNLJqpqBSuzPdGKdGWeXdpG3wW+htyzrPMdpqhQygDMHOtdkW1Q2l+molWP6bXVNniXyShsJJIqBrHTEXQcjrVVSmuDJd7Fr/APiPFf8AMZ1TMw+lmOStEbW35AOksInoy+SVpLGaPR/Q/knEycQxGaqK0B3knXF1VGPJqo0qh+RrMMa0bksHn1s7GzTJjv2wBiYtTBWlTXfFLryetX/U9kcYGvBe3nI+H90R0jvu36h4L285Hw/uiOkO7fqHgvbzgfD+6HSHdv1DwXt5yPh/dE9Id2/UPBg3nI+H90OkO7fqHgvbzgfD+6I6Q7t+oeC9vOB7n3Q6Q7t+oeC9vOR8P7onpDu36h4L285Hw/uh0h3b9Q8F7ecj4f3Q6Q7t+oeC8+cD3PuiOkO7fqHgvbzge590OkO7fqHgvbzkfD+6J6Q7t+oeC9vOR8P7ojpDu36h4L285Hw/uiekO7fqHgvPnA9z7ojpDu36h4L285Hw/uiekO7fqHgvbzkfD+6HSHdv1DwXt5yPh/dEdId2/UPBe3nI+H90T0h3b9Q8F7ecj4f3RHSHdv1DwXt5yPh/dE9Id2/UPBe3nI+H90R0h3b9Q8F7ecj4f3Q6Q7t+oeDBvOR8P7onpDu36h4MG85Hw/uh0h3b9Q8F7ecD4f3RHSHdv1DwXt5yPh/dDpDu36h4L285Hw/uh0h3b9Q8F7ecj4f3RPSHdn/8h4L285Hw/uh0h3Z//IeC9vOB7n3RHSIf9Wf0Xeieh5sU1nM3lAy4aYaUzB39cdwr2sy6nWdaODXCLTCjsAJIgAgAEQDtIlA5SACkCDsRgk4BEkIKQAEQDOUiMEhBAVSJAUgApABSACkAFIAKQAUgApABSACkAFIAKQAUgApABSACkAFIAKQAUgApABSACkAFIAKQAUgApABSACkAFIAKQAUgApABSACkAFIjAOxIP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149015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9301" y="1034733"/>
            <a:ext cx="9009325" cy="12003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_tradnl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4.-</a:t>
            </a:r>
            <a:r>
              <a:rPr lang="es-ES_tradnl" sz="3600" b="1" kern="12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PERSONAL DOCENTE, DIRECTIVO Y ADMINISTRATIVO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7825257"/>
              </p:ext>
            </p:extLst>
          </p:nvPr>
        </p:nvGraphicFramePr>
        <p:xfrm>
          <a:off x="395536" y="2636912"/>
          <a:ext cx="8208912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5311"/>
                <a:gridCol w="1053054"/>
                <a:gridCol w="1080547"/>
              </a:tblGrid>
              <a:tr h="370840">
                <a:tc>
                  <a:txBody>
                    <a:bodyPr/>
                    <a:lstStyle/>
                    <a:p>
                      <a:r>
                        <a:rPr lang="es-MX" b="1" dirty="0" smtClean="0"/>
                        <a:t>Estructura vigente del plantel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Hombres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Mujeres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Número de directivos (incluye Coordinador Ejecutivo)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-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Número de Docentes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Número de administrativos, auxiliares y de servicio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7</a:t>
                      </a: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" name="2 Grupo"/>
          <p:cNvGrpSpPr/>
          <p:nvPr/>
        </p:nvGrpSpPr>
        <p:grpSpPr>
          <a:xfrm>
            <a:off x="2555776" y="4293096"/>
            <a:ext cx="3639397" cy="2251880"/>
            <a:chOff x="2555776" y="4293096"/>
            <a:chExt cx="3639397" cy="2251880"/>
          </a:xfrm>
        </p:grpSpPr>
        <p:pic>
          <p:nvPicPr>
            <p:cNvPr id="1027" name="Picture 3" descr="C:\FOTOS2014\CAM00048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193" t="17930" r="42222" b="11275"/>
            <a:stretch/>
          </p:blipFill>
          <p:spPr bwMode="auto">
            <a:xfrm>
              <a:off x="2555776" y="4293096"/>
              <a:ext cx="2521191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FOTOS2014\CAM00048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892" t="17930" r="9333" b="11275"/>
            <a:stretch/>
          </p:blipFill>
          <p:spPr bwMode="auto">
            <a:xfrm>
              <a:off x="5076967" y="4293096"/>
              <a:ext cx="1118206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54632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9301" y="1034733"/>
            <a:ext cx="9009325" cy="107721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_tradnl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5</a:t>
            </a:r>
            <a:r>
              <a:rPr lang="es-ES_tradnl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.-</a:t>
            </a:r>
            <a:r>
              <a:rPr lang="es-ES_tradnl" sz="3200" b="1" kern="12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GESTIÓN FINANCIERA Y ADMINISTRATIVA DEL PLANTEL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35597"/>
              </p:ext>
            </p:extLst>
          </p:nvPr>
        </p:nvGraphicFramePr>
        <p:xfrm>
          <a:off x="370395" y="2924944"/>
          <a:ext cx="8208912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0"/>
                <a:gridCol w="1584176"/>
                <a:gridCol w="1584176"/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s-MX" b="1" dirty="0" smtClean="0"/>
                        <a:t>Ingresos Propios</a:t>
                      </a:r>
                      <a:r>
                        <a:rPr lang="es-MX" b="1" baseline="0" dirty="0" smtClean="0"/>
                        <a:t> o Autogenerados</a:t>
                      </a:r>
                      <a:endParaRPr lang="es-MX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Ingresos</a:t>
                      </a:r>
                      <a:r>
                        <a:rPr lang="es-MX" baseline="0" dirty="0" smtClean="0"/>
                        <a:t> por Inscripciones y Reinscripciones</a:t>
                      </a:r>
                      <a:endParaRPr lang="es-MX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$672,280.00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$891,130.00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Ingresos por Derecho a Examen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$25,124.00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$30,751.00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Ingresos por servicios</a:t>
                      </a:r>
                      <a:r>
                        <a:rPr lang="es-MX" baseline="0" dirty="0" smtClean="0"/>
                        <a:t> de Capacitación</a:t>
                      </a:r>
                      <a:endParaRPr lang="es-MX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$68,600.00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$41,050.00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Otros Ingresos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dirty="0" smtClean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$786,942.00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$988,931.00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395537" y="5733256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i="1" dirty="0" smtClean="0">
                <a:solidFill>
                  <a:schemeClr val="bg1"/>
                </a:solidFill>
              </a:rPr>
              <a:t>Importante mencionar que los Ingresos Propios se depositan a la cuenta concentradora del Conalep Chiapas</a:t>
            </a:r>
            <a:r>
              <a:rPr lang="es-MX" i="1" dirty="0" smtClean="0">
                <a:solidFill>
                  <a:schemeClr val="bg1"/>
                </a:solidFill>
              </a:rPr>
              <a:t>.</a:t>
            </a:r>
            <a:endParaRPr lang="es-MX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064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461</Words>
  <Application>Microsoft Office PowerPoint</Application>
  <PresentationFormat>Presentación en pantalla (4:3)</PresentationFormat>
  <Paragraphs>150</Paragraphs>
  <Slides>20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conalep</dc:creator>
  <cp:lastModifiedBy>Conalep</cp:lastModifiedBy>
  <cp:revision>62</cp:revision>
  <dcterms:created xsi:type="dcterms:W3CDTF">2014-10-28T16:18:34Z</dcterms:created>
  <dcterms:modified xsi:type="dcterms:W3CDTF">2014-10-29T16:32:01Z</dcterms:modified>
</cp:coreProperties>
</file>